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5" r:id="rId1"/>
  </p:sldMasterIdLst>
  <p:notesMasterIdLst>
    <p:notesMasterId r:id="rId18"/>
  </p:notesMasterIdLst>
  <p:sldIdLst>
    <p:sldId id="272" r:id="rId2"/>
    <p:sldId id="273" r:id="rId3"/>
    <p:sldId id="271" r:id="rId4"/>
    <p:sldId id="274" r:id="rId5"/>
    <p:sldId id="275" r:id="rId6"/>
    <p:sldId id="276" r:id="rId7"/>
    <p:sldId id="277" r:id="rId8"/>
    <p:sldId id="282" r:id="rId9"/>
    <p:sldId id="278" r:id="rId10"/>
    <p:sldId id="279" r:id="rId11"/>
    <p:sldId id="288" r:id="rId12"/>
    <p:sldId id="290" r:id="rId13"/>
    <p:sldId id="286" r:id="rId14"/>
    <p:sldId id="291" r:id="rId15"/>
    <p:sldId id="285" r:id="rId16"/>
    <p:sldId id="269" r:id="rId17"/>
  </p:sldIdLst>
  <p:sldSz cx="12192000" cy="6858000"/>
  <p:notesSz cx="6858000" cy="9144000"/>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2452"/>
    <a:srgbClr val="0F6FC6"/>
    <a:srgbClr val="2BB92B"/>
    <a:srgbClr val="CF0303"/>
    <a:srgbClr val="8E3EA4"/>
    <a:srgbClr val="889C24"/>
    <a:srgbClr val="CD33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3" autoAdjust="0"/>
    <p:restoredTop sz="72750" autoAdjust="0"/>
  </p:normalViewPr>
  <p:slideViewPr>
    <p:cSldViewPr snapToGrid="0">
      <p:cViewPr varScale="1">
        <p:scale>
          <a:sx n="44" d="100"/>
          <a:sy n="44" d="100"/>
        </p:scale>
        <p:origin x="-69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56EDA3-7FF5-4B7E-8E73-992DC87FE38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2D1053B2-B145-4D7F-8ED2-C413D3071F9D}">
      <dgm:prSet phldrT="[Text]"/>
      <dgm:spPr>
        <a:solidFill>
          <a:srgbClr val="7030A0"/>
        </a:solidFill>
      </dgm:spPr>
      <dgm:t>
        <a:bodyPr/>
        <a:lstStyle/>
        <a:p>
          <a:r>
            <a:rPr lang="en-US" dirty="0"/>
            <a:t>Registration drive in full swing</a:t>
          </a:r>
        </a:p>
      </dgm:t>
    </dgm:pt>
    <dgm:pt modelId="{43118433-6A76-4AD3-8393-276A5C49C291}" type="parTrans" cxnId="{6F64F69A-A03D-409D-8678-729FEE58E588}">
      <dgm:prSet/>
      <dgm:spPr/>
      <dgm:t>
        <a:bodyPr/>
        <a:lstStyle/>
        <a:p>
          <a:endParaRPr lang="en-US"/>
        </a:p>
      </dgm:t>
    </dgm:pt>
    <dgm:pt modelId="{AF66FFEE-4AEA-4A4D-A793-91076D109858}" type="sibTrans" cxnId="{6F64F69A-A03D-409D-8678-729FEE58E588}">
      <dgm:prSet/>
      <dgm:spPr/>
      <dgm:t>
        <a:bodyPr/>
        <a:lstStyle/>
        <a:p>
          <a:endParaRPr lang="en-US"/>
        </a:p>
      </dgm:t>
    </dgm:pt>
    <dgm:pt modelId="{29BB452A-4562-4086-ADC8-B2B62AB2A74C}">
      <dgm:prSet phldrT="[Text]"/>
      <dgm:spPr>
        <a:solidFill>
          <a:srgbClr val="002060"/>
        </a:solidFill>
        <a:ln>
          <a:noFill/>
        </a:ln>
        <a:effectLst>
          <a:glow rad="63500">
            <a:schemeClr val="accent3">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dirty="0"/>
            <a:t>Mobile PB – delivered to Pwds, hospital patients and prisoners</a:t>
          </a:r>
        </a:p>
      </dgm:t>
    </dgm:pt>
    <dgm:pt modelId="{4F4E72B9-E91C-4D98-91B0-C04D12A8502A}" type="parTrans" cxnId="{A82C98B2-6AA2-4AF3-85E2-9D2AD6049223}">
      <dgm:prSet/>
      <dgm:spPr/>
      <dgm:t>
        <a:bodyPr/>
        <a:lstStyle/>
        <a:p>
          <a:endParaRPr lang="en-US"/>
        </a:p>
      </dgm:t>
    </dgm:pt>
    <dgm:pt modelId="{F0916D70-75C5-45A6-8183-729AA7F4A6B6}" type="sibTrans" cxnId="{A82C98B2-6AA2-4AF3-85E2-9D2AD6049223}">
      <dgm:prSet/>
      <dgm:spPr/>
      <dgm:t>
        <a:bodyPr/>
        <a:lstStyle/>
        <a:p>
          <a:endParaRPr lang="en-US"/>
        </a:p>
      </dgm:t>
    </dgm:pt>
    <dgm:pt modelId="{ABED284A-6A6E-4DDF-B825-67E040718D7D}">
      <dgm:prSet phldrT="[Text]"/>
      <dgm:spPr>
        <a:solidFill>
          <a:srgbClr val="2BB92B"/>
        </a:solidFill>
        <a:ln>
          <a:noFill/>
        </a:ln>
        <a:effectLst>
          <a:glow rad="63500">
            <a:schemeClr val="accent6">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coolSlant"/>
          <a:bevelB/>
        </a:sp3d>
      </dgm:spPr>
      <dgm:t>
        <a:bodyPr/>
        <a:lstStyle/>
        <a:p>
          <a:r>
            <a:rPr lang="en-US" dirty="0"/>
            <a:t>Good news -  2018 Parliamentary Elections</a:t>
          </a:r>
        </a:p>
      </dgm:t>
    </dgm:pt>
    <dgm:pt modelId="{D6943584-C301-4414-9F17-2168E769C293}" type="parTrans" cxnId="{4B7EBAF3-C87B-4AD0-A97F-B5B9886BF002}">
      <dgm:prSet/>
      <dgm:spPr/>
      <dgm:t>
        <a:bodyPr/>
        <a:lstStyle/>
        <a:p>
          <a:endParaRPr lang="en-US"/>
        </a:p>
      </dgm:t>
    </dgm:pt>
    <dgm:pt modelId="{75ADD5AC-6857-40E5-8076-108EF2FCA548}" type="sibTrans" cxnId="{4B7EBAF3-C87B-4AD0-A97F-B5B9886BF002}">
      <dgm:prSet/>
      <dgm:spPr/>
      <dgm:t>
        <a:bodyPr/>
        <a:lstStyle/>
        <a:p>
          <a:endParaRPr lang="en-US"/>
        </a:p>
      </dgm:t>
    </dgm:pt>
    <dgm:pt modelId="{E329F6BB-9C56-4EB0-91A6-1AD2BB8EFE92}">
      <dgm:prSet phldrT="[Text]"/>
      <dgm:spPr>
        <a:solidFill>
          <a:schemeClr val="tx2">
            <a:lumMod val="75000"/>
          </a:schemeClr>
        </a:solidFill>
      </dgm:spPr>
      <dgm:t>
        <a:bodyPr/>
        <a:lstStyle/>
        <a:p>
          <a:r>
            <a:rPr lang="en-US" dirty="0"/>
            <a:t>Positive – PwDs will make their choice</a:t>
          </a:r>
        </a:p>
      </dgm:t>
    </dgm:pt>
    <dgm:pt modelId="{D69C0405-2286-454F-89C3-4217246777B1}" type="parTrans" cxnId="{0856D9C6-E4E4-44CD-BAFE-9F18CA66BC2C}">
      <dgm:prSet/>
      <dgm:spPr/>
      <dgm:t>
        <a:bodyPr/>
        <a:lstStyle/>
        <a:p>
          <a:endParaRPr lang="en-US"/>
        </a:p>
      </dgm:t>
    </dgm:pt>
    <dgm:pt modelId="{F0600F05-3761-483D-8AB3-5C1DCA237716}" type="sibTrans" cxnId="{0856D9C6-E4E4-44CD-BAFE-9F18CA66BC2C}">
      <dgm:prSet/>
      <dgm:spPr/>
      <dgm:t>
        <a:bodyPr/>
        <a:lstStyle/>
        <a:p>
          <a:endParaRPr lang="en-US"/>
        </a:p>
      </dgm:t>
    </dgm:pt>
    <dgm:pt modelId="{03C8DE67-5222-4A20-9482-73F4ED14DA4B}">
      <dgm:prSet phldrT="[Text]"/>
      <dgm:spPr>
        <a:solidFill>
          <a:schemeClr val="bg2">
            <a:lumMod val="10000"/>
          </a:schemeClr>
        </a:solidFill>
      </dgm:spPr>
      <dgm:t>
        <a:bodyPr/>
        <a:lstStyle/>
        <a:p>
          <a:r>
            <a:rPr lang="en-US" dirty="0"/>
            <a:t>Temporary measures – hope soon time will come they proudly participate without external assistance </a:t>
          </a:r>
        </a:p>
      </dgm:t>
    </dgm:pt>
    <dgm:pt modelId="{66DB9B0C-239A-4C9E-B55E-8DFEF2883536}" type="parTrans" cxnId="{83A65AFC-DBB0-4AB2-BF2A-B571770AE3A1}">
      <dgm:prSet/>
      <dgm:spPr/>
      <dgm:t>
        <a:bodyPr/>
        <a:lstStyle/>
        <a:p>
          <a:endParaRPr lang="en-US"/>
        </a:p>
      </dgm:t>
    </dgm:pt>
    <dgm:pt modelId="{B90FFFE0-533D-4866-9394-DD6C536751E9}" type="sibTrans" cxnId="{83A65AFC-DBB0-4AB2-BF2A-B571770AE3A1}">
      <dgm:prSet/>
      <dgm:spPr/>
      <dgm:t>
        <a:bodyPr/>
        <a:lstStyle/>
        <a:p>
          <a:endParaRPr lang="en-US"/>
        </a:p>
      </dgm:t>
    </dgm:pt>
    <dgm:pt modelId="{85CB8DF7-B761-44AB-B162-7DA9BFE27ED7}" type="pres">
      <dgm:prSet presAssocID="{A256EDA3-7FF5-4B7E-8E73-992DC87FE380}" presName="diagram" presStyleCnt="0">
        <dgm:presLayoutVars>
          <dgm:dir/>
          <dgm:resizeHandles val="exact"/>
        </dgm:presLayoutVars>
      </dgm:prSet>
      <dgm:spPr/>
      <dgm:t>
        <a:bodyPr/>
        <a:lstStyle/>
        <a:p>
          <a:endParaRPr lang="en-US"/>
        </a:p>
      </dgm:t>
    </dgm:pt>
    <dgm:pt modelId="{B6B74B65-9386-46DF-9EF8-08FEE40346C1}" type="pres">
      <dgm:prSet presAssocID="{2D1053B2-B145-4D7F-8ED2-C413D3071F9D}" presName="node" presStyleLbl="node1" presStyleIdx="0" presStyleCnt="5" custLinFactY="22975" custLinFactNeighborX="891" custLinFactNeighborY="100000">
        <dgm:presLayoutVars>
          <dgm:bulletEnabled val="1"/>
        </dgm:presLayoutVars>
      </dgm:prSet>
      <dgm:spPr/>
      <dgm:t>
        <a:bodyPr/>
        <a:lstStyle/>
        <a:p>
          <a:endParaRPr lang="en-US"/>
        </a:p>
      </dgm:t>
    </dgm:pt>
    <dgm:pt modelId="{9035B6AA-8DDF-4337-BBD0-0C0BAA25DA52}" type="pres">
      <dgm:prSet presAssocID="{AF66FFEE-4AEA-4A4D-A793-91076D109858}" presName="sibTrans" presStyleCnt="0"/>
      <dgm:spPr/>
    </dgm:pt>
    <dgm:pt modelId="{AA9B8CD1-6E82-49D9-BB25-03245BB502F9}" type="pres">
      <dgm:prSet presAssocID="{29BB452A-4562-4086-ADC8-B2B62AB2A74C}" presName="node" presStyleLbl="node1" presStyleIdx="1" presStyleCnt="5">
        <dgm:presLayoutVars>
          <dgm:bulletEnabled val="1"/>
        </dgm:presLayoutVars>
      </dgm:prSet>
      <dgm:spPr/>
      <dgm:t>
        <a:bodyPr/>
        <a:lstStyle/>
        <a:p>
          <a:endParaRPr lang="en-US"/>
        </a:p>
      </dgm:t>
    </dgm:pt>
    <dgm:pt modelId="{43BDEBDB-F0E6-4B9A-88CA-7D6C078A2238}" type="pres">
      <dgm:prSet presAssocID="{F0916D70-75C5-45A6-8183-729AA7F4A6B6}" presName="sibTrans" presStyleCnt="0"/>
      <dgm:spPr/>
    </dgm:pt>
    <dgm:pt modelId="{9040122E-37DA-41A3-82E9-9099DB660A54}" type="pres">
      <dgm:prSet presAssocID="{ABED284A-6A6E-4DDF-B825-67E040718D7D}" presName="node" presStyleLbl="node1" presStyleIdx="2" presStyleCnt="5" custLinFactY="-9871" custLinFactNeighborX="804" custLinFactNeighborY="-100000">
        <dgm:presLayoutVars>
          <dgm:bulletEnabled val="1"/>
        </dgm:presLayoutVars>
      </dgm:prSet>
      <dgm:spPr/>
      <dgm:t>
        <a:bodyPr/>
        <a:lstStyle/>
        <a:p>
          <a:endParaRPr lang="en-US"/>
        </a:p>
      </dgm:t>
    </dgm:pt>
    <dgm:pt modelId="{6B975D14-F08C-4D99-9986-856122146297}" type="pres">
      <dgm:prSet presAssocID="{75ADD5AC-6857-40E5-8076-108EF2FCA548}" presName="sibTrans" presStyleCnt="0"/>
      <dgm:spPr/>
    </dgm:pt>
    <dgm:pt modelId="{E51990F5-6108-4679-8B1F-613651DC49EE}" type="pres">
      <dgm:prSet presAssocID="{E329F6BB-9C56-4EB0-91A6-1AD2BB8EFE92}" presName="node" presStyleLbl="node1" presStyleIdx="3" presStyleCnt="5">
        <dgm:presLayoutVars>
          <dgm:bulletEnabled val="1"/>
        </dgm:presLayoutVars>
      </dgm:prSet>
      <dgm:spPr/>
      <dgm:t>
        <a:bodyPr/>
        <a:lstStyle/>
        <a:p>
          <a:endParaRPr lang="en-US"/>
        </a:p>
      </dgm:t>
    </dgm:pt>
    <dgm:pt modelId="{AE2F6366-F2AD-4122-9ACB-B02136106FD0}" type="pres">
      <dgm:prSet presAssocID="{F0600F05-3761-483D-8AB3-5C1DCA237716}" presName="sibTrans" presStyleCnt="0"/>
      <dgm:spPr/>
    </dgm:pt>
    <dgm:pt modelId="{37AB3F19-923D-4A07-B1AE-35BC3A60B13B}" type="pres">
      <dgm:prSet presAssocID="{03C8DE67-5222-4A20-9482-73F4ED14DA4B}" presName="node" presStyleLbl="node1" presStyleIdx="4" presStyleCnt="5" custScaleX="129092">
        <dgm:presLayoutVars>
          <dgm:bulletEnabled val="1"/>
        </dgm:presLayoutVars>
      </dgm:prSet>
      <dgm:spPr/>
      <dgm:t>
        <a:bodyPr/>
        <a:lstStyle/>
        <a:p>
          <a:endParaRPr lang="en-US"/>
        </a:p>
      </dgm:t>
    </dgm:pt>
  </dgm:ptLst>
  <dgm:cxnLst>
    <dgm:cxn modelId="{0856D9C6-E4E4-44CD-BAFE-9F18CA66BC2C}" srcId="{A256EDA3-7FF5-4B7E-8E73-992DC87FE380}" destId="{E329F6BB-9C56-4EB0-91A6-1AD2BB8EFE92}" srcOrd="3" destOrd="0" parTransId="{D69C0405-2286-454F-89C3-4217246777B1}" sibTransId="{F0600F05-3761-483D-8AB3-5C1DCA237716}"/>
    <dgm:cxn modelId="{CB32DDC2-CF20-4DA2-87EC-568CDE08444F}" type="presOf" srcId="{E329F6BB-9C56-4EB0-91A6-1AD2BB8EFE92}" destId="{E51990F5-6108-4679-8B1F-613651DC49EE}" srcOrd="0" destOrd="0" presId="urn:microsoft.com/office/officeart/2005/8/layout/default"/>
    <dgm:cxn modelId="{3FB6229B-FDC9-4721-9C14-C40FFFEC63F5}" type="presOf" srcId="{03C8DE67-5222-4A20-9482-73F4ED14DA4B}" destId="{37AB3F19-923D-4A07-B1AE-35BC3A60B13B}" srcOrd="0" destOrd="0" presId="urn:microsoft.com/office/officeart/2005/8/layout/default"/>
    <dgm:cxn modelId="{A36D1F30-391B-43E8-B64C-FE0CA6DED363}" type="presOf" srcId="{2D1053B2-B145-4D7F-8ED2-C413D3071F9D}" destId="{B6B74B65-9386-46DF-9EF8-08FEE40346C1}" srcOrd="0" destOrd="0" presId="urn:microsoft.com/office/officeart/2005/8/layout/default"/>
    <dgm:cxn modelId="{FC16B8AD-6460-4EF9-960A-0D2EF5D8B975}" type="presOf" srcId="{ABED284A-6A6E-4DDF-B825-67E040718D7D}" destId="{9040122E-37DA-41A3-82E9-9099DB660A54}" srcOrd="0" destOrd="0" presId="urn:microsoft.com/office/officeart/2005/8/layout/default"/>
    <dgm:cxn modelId="{9A9118D3-C8F7-43CD-86BA-EAA572756E77}" type="presOf" srcId="{A256EDA3-7FF5-4B7E-8E73-992DC87FE380}" destId="{85CB8DF7-B761-44AB-B162-7DA9BFE27ED7}" srcOrd="0" destOrd="0" presId="urn:microsoft.com/office/officeart/2005/8/layout/default"/>
    <dgm:cxn modelId="{32C39753-A494-4ADF-A303-EA754E0DFD98}" type="presOf" srcId="{29BB452A-4562-4086-ADC8-B2B62AB2A74C}" destId="{AA9B8CD1-6E82-49D9-BB25-03245BB502F9}" srcOrd="0" destOrd="0" presId="urn:microsoft.com/office/officeart/2005/8/layout/default"/>
    <dgm:cxn modelId="{83A65AFC-DBB0-4AB2-BF2A-B571770AE3A1}" srcId="{A256EDA3-7FF5-4B7E-8E73-992DC87FE380}" destId="{03C8DE67-5222-4A20-9482-73F4ED14DA4B}" srcOrd="4" destOrd="0" parTransId="{66DB9B0C-239A-4C9E-B55E-8DFEF2883536}" sibTransId="{B90FFFE0-533D-4866-9394-DD6C536751E9}"/>
    <dgm:cxn modelId="{4B7EBAF3-C87B-4AD0-A97F-B5B9886BF002}" srcId="{A256EDA3-7FF5-4B7E-8E73-992DC87FE380}" destId="{ABED284A-6A6E-4DDF-B825-67E040718D7D}" srcOrd="2" destOrd="0" parTransId="{D6943584-C301-4414-9F17-2168E769C293}" sibTransId="{75ADD5AC-6857-40E5-8076-108EF2FCA548}"/>
    <dgm:cxn modelId="{6F64F69A-A03D-409D-8678-729FEE58E588}" srcId="{A256EDA3-7FF5-4B7E-8E73-992DC87FE380}" destId="{2D1053B2-B145-4D7F-8ED2-C413D3071F9D}" srcOrd="0" destOrd="0" parTransId="{43118433-6A76-4AD3-8393-276A5C49C291}" sibTransId="{AF66FFEE-4AEA-4A4D-A793-91076D109858}"/>
    <dgm:cxn modelId="{A82C98B2-6AA2-4AF3-85E2-9D2AD6049223}" srcId="{A256EDA3-7FF5-4B7E-8E73-992DC87FE380}" destId="{29BB452A-4562-4086-ADC8-B2B62AB2A74C}" srcOrd="1" destOrd="0" parTransId="{4F4E72B9-E91C-4D98-91B0-C04D12A8502A}" sibTransId="{F0916D70-75C5-45A6-8183-729AA7F4A6B6}"/>
    <dgm:cxn modelId="{9ED9203F-DFF3-45A3-A5F8-0955BD835C7F}" type="presParOf" srcId="{85CB8DF7-B761-44AB-B162-7DA9BFE27ED7}" destId="{B6B74B65-9386-46DF-9EF8-08FEE40346C1}" srcOrd="0" destOrd="0" presId="urn:microsoft.com/office/officeart/2005/8/layout/default"/>
    <dgm:cxn modelId="{0E9ACC74-01B4-4518-B67D-565C8A2D4A4B}" type="presParOf" srcId="{85CB8DF7-B761-44AB-B162-7DA9BFE27ED7}" destId="{9035B6AA-8DDF-4337-BBD0-0C0BAA25DA52}" srcOrd="1" destOrd="0" presId="urn:microsoft.com/office/officeart/2005/8/layout/default"/>
    <dgm:cxn modelId="{EC59381A-7C14-4404-ACDC-ACD3794E3623}" type="presParOf" srcId="{85CB8DF7-B761-44AB-B162-7DA9BFE27ED7}" destId="{AA9B8CD1-6E82-49D9-BB25-03245BB502F9}" srcOrd="2" destOrd="0" presId="urn:microsoft.com/office/officeart/2005/8/layout/default"/>
    <dgm:cxn modelId="{C7962559-0C2F-40A0-AF2D-DEA0138F0D37}" type="presParOf" srcId="{85CB8DF7-B761-44AB-B162-7DA9BFE27ED7}" destId="{43BDEBDB-F0E6-4B9A-88CA-7D6C078A2238}" srcOrd="3" destOrd="0" presId="urn:microsoft.com/office/officeart/2005/8/layout/default"/>
    <dgm:cxn modelId="{13F55CF1-3D92-4A87-BDE6-0B0679D8670A}" type="presParOf" srcId="{85CB8DF7-B761-44AB-B162-7DA9BFE27ED7}" destId="{9040122E-37DA-41A3-82E9-9099DB660A54}" srcOrd="4" destOrd="0" presId="urn:microsoft.com/office/officeart/2005/8/layout/default"/>
    <dgm:cxn modelId="{2FD4881E-500B-423F-9857-BFAFA2E6A68C}" type="presParOf" srcId="{85CB8DF7-B761-44AB-B162-7DA9BFE27ED7}" destId="{6B975D14-F08C-4D99-9986-856122146297}" srcOrd="5" destOrd="0" presId="urn:microsoft.com/office/officeart/2005/8/layout/default"/>
    <dgm:cxn modelId="{C7DB6367-1FF2-4F8B-A7DD-39761045A192}" type="presParOf" srcId="{85CB8DF7-B761-44AB-B162-7DA9BFE27ED7}" destId="{E51990F5-6108-4679-8B1F-613651DC49EE}" srcOrd="6" destOrd="0" presId="urn:microsoft.com/office/officeart/2005/8/layout/default"/>
    <dgm:cxn modelId="{CFE5F2BA-F6EC-4934-B918-93F69F0FAC7F}" type="presParOf" srcId="{85CB8DF7-B761-44AB-B162-7DA9BFE27ED7}" destId="{AE2F6366-F2AD-4122-9ACB-B02136106FD0}" srcOrd="7" destOrd="0" presId="urn:microsoft.com/office/officeart/2005/8/layout/default"/>
    <dgm:cxn modelId="{FA7C67A8-8810-4D37-A9F1-C6C04C680F16}" type="presParOf" srcId="{85CB8DF7-B761-44AB-B162-7DA9BFE27ED7}" destId="{37AB3F19-923D-4A07-B1AE-35BC3A60B13B}"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FB8693-38E9-4709-B069-61F47F9BE19A}"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BA66348B-F9C6-4630-8966-BF99F140D0CB}">
      <dgm:prSet phldrT="[Text]" custT="1"/>
      <dgm:spPr>
        <a:solidFill>
          <a:srgbClr val="C00000"/>
        </a:solidFill>
      </dgm:spPr>
      <dgm:t>
        <a:bodyPr/>
        <a:lstStyle/>
        <a:p>
          <a:r>
            <a:rPr lang="en-US" sz="2200" b="1" dirty="0"/>
            <a:t>Discrimination/ Attitudinal Barriers </a:t>
          </a:r>
          <a:r>
            <a:rPr lang="en-US" sz="1400" dirty="0"/>
            <a:t/>
          </a:r>
          <a:br>
            <a:rPr lang="en-US" sz="1400" dirty="0"/>
          </a:br>
          <a:endParaRPr lang="en-US" sz="1400" dirty="0"/>
        </a:p>
      </dgm:t>
    </dgm:pt>
    <dgm:pt modelId="{F609862E-8A17-4D74-84AE-D181F8484E30}" type="parTrans" cxnId="{DA6051DF-97BC-4FE5-890B-0FF8B073F2E2}">
      <dgm:prSet/>
      <dgm:spPr/>
      <dgm:t>
        <a:bodyPr/>
        <a:lstStyle/>
        <a:p>
          <a:endParaRPr lang="en-US"/>
        </a:p>
      </dgm:t>
    </dgm:pt>
    <dgm:pt modelId="{B339728E-A5B1-46CF-8584-774AF852937B}" type="sibTrans" cxnId="{DA6051DF-97BC-4FE5-890B-0FF8B073F2E2}">
      <dgm:prSet/>
      <dgm:spPr/>
      <dgm:t>
        <a:bodyPr/>
        <a:lstStyle/>
        <a:p>
          <a:endParaRPr lang="en-US"/>
        </a:p>
      </dgm:t>
    </dgm:pt>
    <dgm:pt modelId="{BD50AD7E-8849-482C-BC49-2FFEE4BE971F}">
      <dgm:prSet phldrT="[Text]" custT="1"/>
      <dgm:spPr>
        <a:solidFill>
          <a:srgbClr val="8E3EA4"/>
        </a:solidFill>
      </dgm:spPr>
      <dgm:t>
        <a:bodyPr/>
        <a:lstStyle/>
        <a:p>
          <a:r>
            <a:rPr lang="en-US" sz="2200" dirty="0"/>
            <a:t>Social stigma - avoid embarrassment</a:t>
          </a:r>
        </a:p>
      </dgm:t>
    </dgm:pt>
    <dgm:pt modelId="{0ABC360A-F8F1-41EB-9318-66D3DF498C76}" type="parTrans" cxnId="{3B5AE5E4-558F-47E7-975F-DB9DF4A11D43}">
      <dgm:prSet/>
      <dgm:spPr/>
      <dgm:t>
        <a:bodyPr/>
        <a:lstStyle/>
        <a:p>
          <a:endParaRPr lang="en-US"/>
        </a:p>
      </dgm:t>
    </dgm:pt>
    <dgm:pt modelId="{727D1A04-B269-4910-BAA2-29B442DD7B58}" type="sibTrans" cxnId="{3B5AE5E4-558F-47E7-975F-DB9DF4A11D43}">
      <dgm:prSet/>
      <dgm:spPr/>
      <dgm:t>
        <a:bodyPr/>
        <a:lstStyle/>
        <a:p>
          <a:endParaRPr lang="en-US"/>
        </a:p>
      </dgm:t>
    </dgm:pt>
    <dgm:pt modelId="{26A715DC-B8C4-435B-A658-D56441C56EB3}">
      <dgm:prSet phldrT="[Text]" custT="1"/>
      <dgm:spPr>
        <a:solidFill>
          <a:srgbClr val="CD3309"/>
        </a:solidFill>
      </dgm:spPr>
      <dgm:t>
        <a:bodyPr/>
        <a:lstStyle/>
        <a:p>
          <a:r>
            <a:rPr lang="en-US" sz="2200" dirty="0"/>
            <a:t>Ostracized from the social and community engagement - barrier in everyday life</a:t>
          </a:r>
        </a:p>
      </dgm:t>
    </dgm:pt>
    <dgm:pt modelId="{9F37E149-5A59-424B-878B-C8DEC3DECF4F}" type="parTrans" cxnId="{B1567547-EFF0-471C-AB13-99781AA62283}">
      <dgm:prSet/>
      <dgm:spPr/>
      <dgm:t>
        <a:bodyPr/>
        <a:lstStyle/>
        <a:p>
          <a:endParaRPr lang="en-US"/>
        </a:p>
      </dgm:t>
    </dgm:pt>
    <dgm:pt modelId="{7336C6D4-44AC-49B6-8FDA-5C6BD58F4232}" type="sibTrans" cxnId="{B1567547-EFF0-471C-AB13-99781AA62283}">
      <dgm:prSet/>
      <dgm:spPr/>
      <dgm:t>
        <a:bodyPr/>
        <a:lstStyle/>
        <a:p>
          <a:endParaRPr lang="en-US"/>
        </a:p>
      </dgm:t>
    </dgm:pt>
    <dgm:pt modelId="{FE726415-143C-45C8-BB95-5AEF928F0BA2}">
      <dgm:prSet phldrT="[Text]" custT="1"/>
      <dgm:spPr>
        <a:solidFill>
          <a:schemeClr val="tx1">
            <a:lumMod val="75000"/>
            <a:lumOff val="25000"/>
          </a:schemeClr>
        </a:solidFill>
      </dgm:spPr>
      <dgm:t>
        <a:bodyPr/>
        <a:lstStyle/>
        <a:p>
          <a:r>
            <a:rPr lang="en-US" sz="2200" dirty="0"/>
            <a:t>Negative attitudes  - biggest challenge </a:t>
          </a:r>
        </a:p>
      </dgm:t>
    </dgm:pt>
    <dgm:pt modelId="{CEE97E27-F8CB-446A-93BF-151FC1882137}" type="parTrans" cxnId="{56D86172-676E-41CA-B606-758024619322}">
      <dgm:prSet/>
      <dgm:spPr/>
      <dgm:t>
        <a:bodyPr/>
        <a:lstStyle/>
        <a:p>
          <a:endParaRPr lang="en-US"/>
        </a:p>
      </dgm:t>
    </dgm:pt>
    <dgm:pt modelId="{647044C5-CEE7-4621-A5E1-8427EFE78116}" type="sibTrans" cxnId="{56D86172-676E-41CA-B606-758024619322}">
      <dgm:prSet/>
      <dgm:spPr/>
      <dgm:t>
        <a:bodyPr/>
        <a:lstStyle/>
        <a:p>
          <a:endParaRPr lang="en-US"/>
        </a:p>
      </dgm:t>
    </dgm:pt>
    <dgm:pt modelId="{C20DC35A-ACA1-4317-B0E9-CA276D4B0C2C}">
      <dgm:prSet custT="1"/>
      <dgm:spPr>
        <a:solidFill>
          <a:srgbClr val="00B050"/>
        </a:solidFill>
        <a:ln>
          <a:solidFill>
            <a:srgbClr val="00B050"/>
          </a:solidFill>
        </a:ln>
      </dgm:spPr>
      <dgm:t>
        <a:bodyPr/>
        <a:lstStyle/>
        <a:p>
          <a:r>
            <a:rPr lang="en-US" sz="2200" dirty="0"/>
            <a:t>Superstition belief -  impairment is a karmic consequence of the person’s past life </a:t>
          </a:r>
        </a:p>
      </dgm:t>
    </dgm:pt>
    <dgm:pt modelId="{56C25EDC-6E47-4150-A839-E70CDB8E59F9}" type="parTrans" cxnId="{C7AFF5E0-D0B2-49D4-9870-1D2F6F197BCE}">
      <dgm:prSet/>
      <dgm:spPr/>
      <dgm:t>
        <a:bodyPr/>
        <a:lstStyle/>
        <a:p>
          <a:endParaRPr lang="en-US"/>
        </a:p>
      </dgm:t>
    </dgm:pt>
    <dgm:pt modelId="{BAA50AFD-B987-4B25-8E85-BCDB9E7D46CB}" type="sibTrans" cxnId="{C7AFF5E0-D0B2-49D4-9870-1D2F6F197BCE}">
      <dgm:prSet/>
      <dgm:spPr/>
      <dgm:t>
        <a:bodyPr/>
        <a:lstStyle/>
        <a:p>
          <a:endParaRPr lang="en-US"/>
        </a:p>
      </dgm:t>
    </dgm:pt>
    <dgm:pt modelId="{59B9F401-7D1A-45C7-818E-4190B1DB061C}" type="pres">
      <dgm:prSet presAssocID="{80FB8693-38E9-4709-B069-61F47F9BE19A}" presName="Name0" presStyleCnt="0">
        <dgm:presLayoutVars>
          <dgm:chMax val="1"/>
          <dgm:dir/>
          <dgm:animLvl val="ctr"/>
          <dgm:resizeHandles val="exact"/>
        </dgm:presLayoutVars>
      </dgm:prSet>
      <dgm:spPr/>
      <dgm:t>
        <a:bodyPr/>
        <a:lstStyle/>
        <a:p>
          <a:endParaRPr lang="en-US"/>
        </a:p>
      </dgm:t>
    </dgm:pt>
    <dgm:pt modelId="{90A53CF1-20B0-4A33-81C1-3B68B27CF802}" type="pres">
      <dgm:prSet presAssocID="{BA66348B-F9C6-4630-8966-BF99F140D0CB}" presName="centerShape" presStyleLbl="node0" presStyleIdx="0" presStyleCnt="1" custScaleX="181317" custLinFactNeighborX="-6259" custLinFactNeighborY="-823"/>
      <dgm:spPr/>
      <dgm:t>
        <a:bodyPr/>
        <a:lstStyle/>
        <a:p>
          <a:endParaRPr lang="en-US"/>
        </a:p>
      </dgm:t>
    </dgm:pt>
    <dgm:pt modelId="{AE6B7574-AD6F-48DA-8C7C-17E3C320A221}" type="pres">
      <dgm:prSet presAssocID="{C20DC35A-ACA1-4317-B0E9-CA276D4B0C2C}" presName="node" presStyleLbl="node1" presStyleIdx="0" presStyleCnt="4" custScaleX="267733" custRadScaleRad="110966" custRadScaleInc="-12637">
        <dgm:presLayoutVars>
          <dgm:bulletEnabled val="1"/>
        </dgm:presLayoutVars>
      </dgm:prSet>
      <dgm:spPr/>
      <dgm:t>
        <a:bodyPr/>
        <a:lstStyle/>
        <a:p>
          <a:endParaRPr lang="en-US"/>
        </a:p>
      </dgm:t>
    </dgm:pt>
    <dgm:pt modelId="{1E953AC8-69B5-46CC-9E7D-9868F6ED3040}" type="pres">
      <dgm:prSet presAssocID="{C20DC35A-ACA1-4317-B0E9-CA276D4B0C2C}" presName="dummy" presStyleCnt="0"/>
      <dgm:spPr/>
    </dgm:pt>
    <dgm:pt modelId="{638745F1-6661-4659-A913-98A05069C674}" type="pres">
      <dgm:prSet presAssocID="{BAA50AFD-B987-4B25-8E85-BCDB9E7D46CB}" presName="sibTrans" presStyleLbl="sibTrans2D1" presStyleIdx="0" presStyleCnt="4" custScaleX="92374" custScaleY="81895"/>
      <dgm:spPr/>
      <dgm:t>
        <a:bodyPr/>
        <a:lstStyle/>
        <a:p>
          <a:endParaRPr lang="en-US"/>
        </a:p>
      </dgm:t>
    </dgm:pt>
    <dgm:pt modelId="{5D7416A1-9651-47FA-8914-AA64846D2E2B}" type="pres">
      <dgm:prSet presAssocID="{BD50AD7E-8849-482C-BC49-2FFEE4BE971F}" presName="node" presStyleLbl="node1" presStyleIdx="1" presStyleCnt="4" custScaleX="217798" custRadScaleRad="156720" custRadScaleInc="-11438">
        <dgm:presLayoutVars>
          <dgm:bulletEnabled val="1"/>
        </dgm:presLayoutVars>
      </dgm:prSet>
      <dgm:spPr/>
      <dgm:t>
        <a:bodyPr/>
        <a:lstStyle/>
        <a:p>
          <a:endParaRPr lang="en-US"/>
        </a:p>
      </dgm:t>
    </dgm:pt>
    <dgm:pt modelId="{674EFDCA-F8D7-4C32-8A18-2D8F06DFCBEC}" type="pres">
      <dgm:prSet presAssocID="{BD50AD7E-8849-482C-BC49-2FFEE4BE971F}" presName="dummy" presStyleCnt="0"/>
      <dgm:spPr/>
    </dgm:pt>
    <dgm:pt modelId="{353E7EE4-09A0-4A17-884D-C9A391FAE388}" type="pres">
      <dgm:prSet presAssocID="{727D1A04-B269-4910-BAA2-29B442DD7B58}" presName="sibTrans" presStyleLbl="sibTrans2D1" presStyleIdx="1" presStyleCnt="4"/>
      <dgm:spPr/>
      <dgm:t>
        <a:bodyPr/>
        <a:lstStyle/>
        <a:p>
          <a:endParaRPr lang="en-US"/>
        </a:p>
      </dgm:t>
    </dgm:pt>
    <dgm:pt modelId="{CC4467A6-37FC-4094-BE52-522DF2A78CFC}" type="pres">
      <dgm:prSet presAssocID="{26A715DC-B8C4-435B-A658-D56441C56EB3}" presName="node" presStyleLbl="node1" presStyleIdx="2" presStyleCnt="4" custScaleX="337887" custScaleY="118584">
        <dgm:presLayoutVars>
          <dgm:bulletEnabled val="1"/>
        </dgm:presLayoutVars>
      </dgm:prSet>
      <dgm:spPr/>
      <dgm:t>
        <a:bodyPr/>
        <a:lstStyle/>
        <a:p>
          <a:endParaRPr lang="en-US"/>
        </a:p>
      </dgm:t>
    </dgm:pt>
    <dgm:pt modelId="{C7131A72-7BDE-4B81-8457-25A54FF5070F}" type="pres">
      <dgm:prSet presAssocID="{26A715DC-B8C4-435B-A658-D56441C56EB3}" presName="dummy" presStyleCnt="0"/>
      <dgm:spPr/>
    </dgm:pt>
    <dgm:pt modelId="{D67A7A8E-23DC-4200-90A2-AE95402A9B3D}" type="pres">
      <dgm:prSet presAssocID="{7336C6D4-44AC-49B6-8FDA-5C6BD58F4232}" presName="sibTrans" presStyleLbl="sibTrans2D1" presStyleIdx="2" presStyleCnt="4" custScaleX="81271" custScaleY="78936"/>
      <dgm:spPr/>
      <dgm:t>
        <a:bodyPr/>
        <a:lstStyle/>
        <a:p>
          <a:endParaRPr lang="en-US"/>
        </a:p>
      </dgm:t>
    </dgm:pt>
    <dgm:pt modelId="{940B701E-3C6E-40AB-BA28-014F1423A5F8}" type="pres">
      <dgm:prSet presAssocID="{FE726415-143C-45C8-BB95-5AEF928F0BA2}" presName="node" presStyleLbl="node1" presStyleIdx="3" presStyleCnt="4" custScaleX="226512" custRadScaleRad="182990" custRadScaleInc="21334">
        <dgm:presLayoutVars>
          <dgm:bulletEnabled val="1"/>
        </dgm:presLayoutVars>
      </dgm:prSet>
      <dgm:spPr/>
      <dgm:t>
        <a:bodyPr/>
        <a:lstStyle/>
        <a:p>
          <a:endParaRPr lang="en-US"/>
        </a:p>
      </dgm:t>
    </dgm:pt>
    <dgm:pt modelId="{1D3DA230-9C4F-44D7-96D1-199DC584944C}" type="pres">
      <dgm:prSet presAssocID="{FE726415-143C-45C8-BB95-5AEF928F0BA2}" presName="dummy" presStyleCnt="0"/>
      <dgm:spPr/>
    </dgm:pt>
    <dgm:pt modelId="{E1189734-204C-4824-821C-DB55649BB5DD}" type="pres">
      <dgm:prSet presAssocID="{647044C5-CEE7-4621-A5E1-8427EFE78116}" presName="sibTrans" presStyleLbl="sibTrans2D1" presStyleIdx="3" presStyleCnt="4" custScaleX="83197" custScaleY="71200"/>
      <dgm:spPr/>
      <dgm:t>
        <a:bodyPr/>
        <a:lstStyle/>
        <a:p>
          <a:endParaRPr lang="en-US"/>
        </a:p>
      </dgm:t>
    </dgm:pt>
  </dgm:ptLst>
  <dgm:cxnLst>
    <dgm:cxn modelId="{EDCC629F-EDD1-421A-BCFD-06B6733DA72B}" type="presOf" srcId="{C20DC35A-ACA1-4317-B0E9-CA276D4B0C2C}" destId="{AE6B7574-AD6F-48DA-8C7C-17E3C320A221}" srcOrd="0" destOrd="0" presId="urn:microsoft.com/office/officeart/2005/8/layout/radial6"/>
    <dgm:cxn modelId="{3B5AE5E4-558F-47E7-975F-DB9DF4A11D43}" srcId="{BA66348B-F9C6-4630-8966-BF99F140D0CB}" destId="{BD50AD7E-8849-482C-BC49-2FFEE4BE971F}" srcOrd="1" destOrd="0" parTransId="{0ABC360A-F8F1-41EB-9318-66D3DF498C76}" sibTransId="{727D1A04-B269-4910-BAA2-29B442DD7B58}"/>
    <dgm:cxn modelId="{BDD23384-D8F0-4F7F-BD38-6012D9EEF35A}" type="presOf" srcId="{647044C5-CEE7-4621-A5E1-8427EFE78116}" destId="{E1189734-204C-4824-821C-DB55649BB5DD}" srcOrd="0" destOrd="0" presId="urn:microsoft.com/office/officeart/2005/8/layout/radial6"/>
    <dgm:cxn modelId="{C7AFF5E0-D0B2-49D4-9870-1D2F6F197BCE}" srcId="{BA66348B-F9C6-4630-8966-BF99F140D0CB}" destId="{C20DC35A-ACA1-4317-B0E9-CA276D4B0C2C}" srcOrd="0" destOrd="0" parTransId="{56C25EDC-6E47-4150-A839-E70CDB8E59F9}" sibTransId="{BAA50AFD-B987-4B25-8E85-BCDB9E7D46CB}"/>
    <dgm:cxn modelId="{1008CA20-5AE6-42AE-ABA9-723F04454A5C}" type="presOf" srcId="{BAA50AFD-B987-4B25-8E85-BCDB9E7D46CB}" destId="{638745F1-6661-4659-A913-98A05069C674}" srcOrd="0" destOrd="0" presId="urn:microsoft.com/office/officeart/2005/8/layout/radial6"/>
    <dgm:cxn modelId="{56D86172-676E-41CA-B606-758024619322}" srcId="{BA66348B-F9C6-4630-8966-BF99F140D0CB}" destId="{FE726415-143C-45C8-BB95-5AEF928F0BA2}" srcOrd="3" destOrd="0" parTransId="{CEE97E27-F8CB-446A-93BF-151FC1882137}" sibTransId="{647044C5-CEE7-4621-A5E1-8427EFE78116}"/>
    <dgm:cxn modelId="{B3163427-55B9-405B-B8D9-EC48F9A7693B}" type="presOf" srcId="{727D1A04-B269-4910-BAA2-29B442DD7B58}" destId="{353E7EE4-09A0-4A17-884D-C9A391FAE388}" srcOrd="0" destOrd="0" presId="urn:microsoft.com/office/officeart/2005/8/layout/radial6"/>
    <dgm:cxn modelId="{E3D47509-3891-420E-869B-C994F42AB067}" type="presOf" srcId="{FE726415-143C-45C8-BB95-5AEF928F0BA2}" destId="{940B701E-3C6E-40AB-BA28-014F1423A5F8}" srcOrd="0" destOrd="0" presId="urn:microsoft.com/office/officeart/2005/8/layout/radial6"/>
    <dgm:cxn modelId="{C94BDD29-2CB3-40AF-82D7-391E523D489A}" type="presOf" srcId="{BD50AD7E-8849-482C-BC49-2FFEE4BE971F}" destId="{5D7416A1-9651-47FA-8914-AA64846D2E2B}" srcOrd="0" destOrd="0" presId="urn:microsoft.com/office/officeart/2005/8/layout/radial6"/>
    <dgm:cxn modelId="{B1567547-EFF0-471C-AB13-99781AA62283}" srcId="{BA66348B-F9C6-4630-8966-BF99F140D0CB}" destId="{26A715DC-B8C4-435B-A658-D56441C56EB3}" srcOrd="2" destOrd="0" parTransId="{9F37E149-5A59-424B-878B-C8DEC3DECF4F}" sibTransId="{7336C6D4-44AC-49B6-8FDA-5C6BD58F4232}"/>
    <dgm:cxn modelId="{047C2BCE-3FA0-4BE4-8BEC-A629BD422746}" type="presOf" srcId="{26A715DC-B8C4-435B-A658-D56441C56EB3}" destId="{CC4467A6-37FC-4094-BE52-522DF2A78CFC}" srcOrd="0" destOrd="0" presId="urn:microsoft.com/office/officeart/2005/8/layout/radial6"/>
    <dgm:cxn modelId="{5E3D5136-A48C-453B-B44C-4A74110BB549}" type="presOf" srcId="{7336C6D4-44AC-49B6-8FDA-5C6BD58F4232}" destId="{D67A7A8E-23DC-4200-90A2-AE95402A9B3D}" srcOrd="0" destOrd="0" presId="urn:microsoft.com/office/officeart/2005/8/layout/radial6"/>
    <dgm:cxn modelId="{A8DCCF5B-45DC-4C93-8F1E-0204C013B1E8}" type="presOf" srcId="{BA66348B-F9C6-4630-8966-BF99F140D0CB}" destId="{90A53CF1-20B0-4A33-81C1-3B68B27CF802}" srcOrd="0" destOrd="0" presId="urn:microsoft.com/office/officeart/2005/8/layout/radial6"/>
    <dgm:cxn modelId="{DC5770A2-3096-4D2F-9D53-C38302C1986E}" type="presOf" srcId="{80FB8693-38E9-4709-B069-61F47F9BE19A}" destId="{59B9F401-7D1A-45C7-818E-4190B1DB061C}" srcOrd="0" destOrd="0" presId="urn:microsoft.com/office/officeart/2005/8/layout/radial6"/>
    <dgm:cxn modelId="{DA6051DF-97BC-4FE5-890B-0FF8B073F2E2}" srcId="{80FB8693-38E9-4709-B069-61F47F9BE19A}" destId="{BA66348B-F9C6-4630-8966-BF99F140D0CB}" srcOrd="0" destOrd="0" parTransId="{F609862E-8A17-4D74-84AE-D181F8484E30}" sibTransId="{B339728E-A5B1-46CF-8584-774AF852937B}"/>
    <dgm:cxn modelId="{EBD1D46D-D110-4B37-AF8D-EB7F5AE6DA4A}" type="presParOf" srcId="{59B9F401-7D1A-45C7-818E-4190B1DB061C}" destId="{90A53CF1-20B0-4A33-81C1-3B68B27CF802}" srcOrd="0" destOrd="0" presId="urn:microsoft.com/office/officeart/2005/8/layout/radial6"/>
    <dgm:cxn modelId="{BFD305FB-4321-4E11-8680-CE1E7C763F4A}" type="presParOf" srcId="{59B9F401-7D1A-45C7-818E-4190B1DB061C}" destId="{AE6B7574-AD6F-48DA-8C7C-17E3C320A221}" srcOrd="1" destOrd="0" presId="urn:microsoft.com/office/officeart/2005/8/layout/radial6"/>
    <dgm:cxn modelId="{FE634198-AB0F-4C51-A216-D33B757A21F8}" type="presParOf" srcId="{59B9F401-7D1A-45C7-818E-4190B1DB061C}" destId="{1E953AC8-69B5-46CC-9E7D-9868F6ED3040}" srcOrd="2" destOrd="0" presId="urn:microsoft.com/office/officeart/2005/8/layout/radial6"/>
    <dgm:cxn modelId="{D0C1449E-D1C5-4449-BFB2-A91F573E973A}" type="presParOf" srcId="{59B9F401-7D1A-45C7-818E-4190B1DB061C}" destId="{638745F1-6661-4659-A913-98A05069C674}" srcOrd="3" destOrd="0" presId="urn:microsoft.com/office/officeart/2005/8/layout/radial6"/>
    <dgm:cxn modelId="{791BF64C-C7EE-4015-BFF3-357D83C55CEB}" type="presParOf" srcId="{59B9F401-7D1A-45C7-818E-4190B1DB061C}" destId="{5D7416A1-9651-47FA-8914-AA64846D2E2B}" srcOrd="4" destOrd="0" presId="urn:microsoft.com/office/officeart/2005/8/layout/radial6"/>
    <dgm:cxn modelId="{2930A395-660E-4977-9056-A665D784D1FE}" type="presParOf" srcId="{59B9F401-7D1A-45C7-818E-4190B1DB061C}" destId="{674EFDCA-F8D7-4C32-8A18-2D8F06DFCBEC}" srcOrd="5" destOrd="0" presId="urn:microsoft.com/office/officeart/2005/8/layout/radial6"/>
    <dgm:cxn modelId="{7EFF71BD-C1EF-4055-BAAC-D9AC05C608F0}" type="presParOf" srcId="{59B9F401-7D1A-45C7-818E-4190B1DB061C}" destId="{353E7EE4-09A0-4A17-884D-C9A391FAE388}" srcOrd="6" destOrd="0" presId="urn:microsoft.com/office/officeart/2005/8/layout/radial6"/>
    <dgm:cxn modelId="{A82BA795-B674-4D70-96C8-B742C1D8B609}" type="presParOf" srcId="{59B9F401-7D1A-45C7-818E-4190B1DB061C}" destId="{CC4467A6-37FC-4094-BE52-522DF2A78CFC}" srcOrd="7" destOrd="0" presId="urn:microsoft.com/office/officeart/2005/8/layout/radial6"/>
    <dgm:cxn modelId="{BED8CD25-36FC-4FDE-9366-0D400C8175CD}" type="presParOf" srcId="{59B9F401-7D1A-45C7-818E-4190B1DB061C}" destId="{C7131A72-7BDE-4B81-8457-25A54FF5070F}" srcOrd="8" destOrd="0" presId="urn:microsoft.com/office/officeart/2005/8/layout/radial6"/>
    <dgm:cxn modelId="{E327B339-50C4-42EF-AF9A-5C6103A4EFA4}" type="presParOf" srcId="{59B9F401-7D1A-45C7-818E-4190B1DB061C}" destId="{D67A7A8E-23DC-4200-90A2-AE95402A9B3D}" srcOrd="9" destOrd="0" presId="urn:microsoft.com/office/officeart/2005/8/layout/radial6"/>
    <dgm:cxn modelId="{65FF0F96-B840-4F62-AFB4-23B2F215D8F5}" type="presParOf" srcId="{59B9F401-7D1A-45C7-818E-4190B1DB061C}" destId="{940B701E-3C6E-40AB-BA28-014F1423A5F8}" srcOrd="10" destOrd="0" presId="urn:microsoft.com/office/officeart/2005/8/layout/radial6"/>
    <dgm:cxn modelId="{8F83A2AD-0BA9-49A5-BC50-11553BB6562F}" type="presParOf" srcId="{59B9F401-7D1A-45C7-818E-4190B1DB061C}" destId="{1D3DA230-9C4F-44D7-96D1-199DC584944C}" srcOrd="11" destOrd="0" presId="urn:microsoft.com/office/officeart/2005/8/layout/radial6"/>
    <dgm:cxn modelId="{F9BB1FA6-6E90-4E18-9D18-3620217F5E5E}" type="presParOf" srcId="{59B9F401-7D1A-45C7-818E-4190B1DB061C}" destId="{E1189734-204C-4824-821C-DB55649BB5DD}"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252CCB-D733-46AF-AA83-E7DA56F5AE3C}" type="datetimeFigureOut">
              <a:rPr lang="en-US" smtClean="0"/>
              <a:pPr/>
              <a:t>1/24/2018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3BBA34-D8C4-4780-AA9B-DC72EFF521AF}" type="slidenum">
              <a:rPr lang="en-US" smtClean="0"/>
              <a:pPr/>
              <a:t>‹#›</a:t>
            </a:fld>
            <a:endParaRPr lang="en-US"/>
          </a:p>
        </p:txBody>
      </p:sp>
    </p:spTree>
    <p:extLst>
      <p:ext uri="{BB962C8B-B14F-4D97-AF65-F5344CB8AC3E}">
        <p14:creationId xmlns:p14="http://schemas.microsoft.com/office/powerpoint/2010/main" val="1968367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dirty="0"/>
              <a:t>PO must offer all possible assistance to voters. Get assistance in the voting compartment </a:t>
            </a:r>
          </a:p>
          <a:p>
            <a:pPr marL="228600" indent="-228600">
              <a:buAutoNum type="arabicPeriod"/>
            </a:pPr>
            <a:r>
              <a:rPr lang="en-US" sz="1200" dirty="0"/>
              <a:t>PO ensure that a PwDs are given preferential treatment by not having to wait in the queue or face other avoidable impediments</a:t>
            </a:r>
          </a:p>
          <a:p>
            <a:pPr marL="228600" indent="-228600">
              <a:buAutoNum type="arabicPeriod"/>
            </a:pPr>
            <a:r>
              <a:rPr lang="en-US" sz="1200" dirty="0"/>
              <a:t>special attention  to increase their awareness of the political process and enhance their ability to exercise their right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Special arrangements shall be made to support Remote Area Voters</a:t>
            </a:r>
          </a:p>
          <a:p>
            <a:pPr marL="228600" indent="-228600">
              <a:buAutoNum type="arabicPeriod"/>
            </a:pPr>
            <a:endParaRPr lang="en-US" sz="1200" dirty="0"/>
          </a:p>
          <a:p>
            <a:pPr marL="228600" indent="-228600">
              <a:buAutoNum type="arabicPeriod"/>
            </a:pPr>
            <a:endParaRPr lang="en-US" sz="1200"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BE3BBA34-D8C4-4780-AA9B-DC72EFF521AF}" type="slidenum">
              <a:rPr lang="en-US" smtClean="0"/>
              <a:pPr/>
              <a:t>5</a:t>
            </a:fld>
            <a:endParaRPr lang="en-US"/>
          </a:p>
        </p:txBody>
      </p:sp>
    </p:spTree>
    <p:extLst>
      <p:ext uri="{BB962C8B-B14F-4D97-AF65-F5344CB8AC3E}">
        <p14:creationId xmlns:p14="http://schemas.microsoft.com/office/powerpoint/2010/main" val="2012218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3BBA34-D8C4-4780-AA9B-DC72EFF521AF}" type="slidenum">
              <a:rPr lang="en-US" smtClean="0"/>
              <a:pPr/>
              <a:t>8</a:t>
            </a:fld>
            <a:endParaRPr lang="en-US"/>
          </a:p>
        </p:txBody>
      </p:sp>
    </p:spTree>
    <p:extLst>
      <p:ext uri="{BB962C8B-B14F-4D97-AF65-F5344CB8AC3E}">
        <p14:creationId xmlns:p14="http://schemas.microsoft.com/office/powerpoint/2010/main" val="2998216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a:t>
            </a:r>
            <a:r>
              <a:rPr lang="en-US" sz="1200" dirty="0"/>
              <a:t>lecture, animations, theme songs, brochure, and advertisement in print media, television and radio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6. Social media and engagement of youth through Democracy Clubs, Children Parliament, and Celebrities in street shows and inspirational video clips from the speeches of the His Majesty the King are other techniques</a:t>
            </a:r>
          </a:p>
          <a:p>
            <a:endParaRPr lang="en-US" dirty="0"/>
          </a:p>
        </p:txBody>
      </p:sp>
      <p:sp>
        <p:nvSpPr>
          <p:cNvPr id="4" name="Slide Number Placeholder 3"/>
          <p:cNvSpPr>
            <a:spLocks noGrp="1"/>
          </p:cNvSpPr>
          <p:nvPr>
            <p:ph type="sldNum" sz="quarter" idx="10"/>
          </p:nvPr>
        </p:nvSpPr>
        <p:spPr/>
        <p:txBody>
          <a:bodyPr/>
          <a:lstStyle/>
          <a:p>
            <a:fld id="{BE3BBA34-D8C4-4780-AA9B-DC72EFF521AF}" type="slidenum">
              <a:rPr lang="en-US" smtClean="0"/>
              <a:pPr/>
              <a:t>13</a:t>
            </a:fld>
            <a:endParaRPr lang="en-US"/>
          </a:p>
        </p:txBody>
      </p:sp>
    </p:spTree>
    <p:extLst>
      <p:ext uri="{BB962C8B-B14F-4D97-AF65-F5344CB8AC3E}">
        <p14:creationId xmlns:p14="http://schemas.microsoft.com/office/powerpoint/2010/main" val="783120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3BBA34-D8C4-4780-AA9B-DC72EFF521AF}" type="slidenum">
              <a:rPr lang="en-US" smtClean="0"/>
              <a:pPr/>
              <a:t>14</a:t>
            </a:fld>
            <a:endParaRPr lang="en-US"/>
          </a:p>
        </p:txBody>
      </p:sp>
    </p:spTree>
    <p:extLst>
      <p:ext uri="{BB962C8B-B14F-4D97-AF65-F5344CB8AC3E}">
        <p14:creationId xmlns:p14="http://schemas.microsoft.com/office/powerpoint/2010/main" val="1048320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3BBA34-D8C4-4780-AA9B-DC72EFF521AF}" type="slidenum">
              <a:rPr lang="en-US" smtClean="0"/>
              <a:pPr/>
              <a:t>15</a:t>
            </a:fld>
            <a:endParaRPr lang="en-US"/>
          </a:p>
        </p:txBody>
      </p:sp>
    </p:spTree>
    <p:extLst>
      <p:ext uri="{BB962C8B-B14F-4D97-AF65-F5344CB8AC3E}">
        <p14:creationId xmlns:p14="http://schemas.microsoft.com/office/powerpoint/2010/main" val="692458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8A87A34-81AB-432B-8DAE-1953F412C126}" type="datetimeFigureOut">
              <a:rPr lang="en-US" smtClean="0"/>
              <a:pPr/>
              <a:t>1/24/2018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8A87A34-81AB-432B-8DAE-1953F412C126}" type="datetimeFigureOut">
              <a:rPr lang="en-US" smtClean="0"/>
              <a:pPr/>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8A87A34-81AB-432B-8DAE-1953F412C126}" type="datetimeFigureOut">
              <a:rPr lang="en-US" smtClean="0"/>
              <a:pPr/>
              <a:t>1/24/2018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smtClean="0"/>
              <a:pPr/>
              <a:t>1/24/2018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8A87A34-81AB-432B-8DAE-1953F412C126}" type="datetimeFigureOut">
              <a:rPr lang="en-US" smtClean="0"/>
              <a:pPr/>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6D22F896-40B5-4ADD-8801-0D06FADFA095}"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8A87A34-81AB-432B-8DAE-1953F412C126}" type="datetimeFigureOut">
              <a:rPr lang="en-US" smtClean="0"/>
              <a:pPr/>
              <a:t>1/24/2018</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22F896-40B5-4ADD-8801-0D06FADFA095}"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C8DA27-5504-471C-9EA5-96C78C9C663B}"/>
              </a:ext>
            </a:extLst>
          </p:cNvPr>
          <p:cNvSpPr>
            <a:spLocks noGrp="1"/>
          </p:cNvSpPr>
          <p:nvPr>
            <p:ph type="title"/>
          </p:nvPr>
        </p:nvSpPr>
        <p:spPr>
          <a:xfrm>
            <a:off x="328245" y="2610997"/>
            <a:ext cx="11177955" cy="1796879"/>
          </a:xfrm>
        </p:spPr>
        <p:txBody>
          <a:bodyPr>
            <a:noAutofit/>
          </a:bodyPr>
          <a:lstStyle/>
          <a:p>
            <a:pPr algn="ctr"/>
            <a:r>
              <a:rPr lang="en-US" sz="3600" dirty="0"/>
              <a:t>Nature and extend of barriers to accessibility in electoral participation of PwDs </a:t>
            </a:r>
          </a:p>
        </p:txBody>
      </p:sp>
      <p:sp>
        <p:nvSpPr>
          <p:cNvPr id="3" name="Content Placeholder 2">
            <a:extLst>
              <a:ext uri="{FF2B5EF4-FFF2-40B4-BE49-F238E27FC236}">
                <a16:creationId xmlns:a16="http://schemas.microsoft.com/office/drawing/2014/main" xmlns="" id="{CEA27395-52EB-4B21-B896-363603BC01A4}"/>
              </a:ext>
            </a:extLst>
          </p:cNvPr>
          <p:cNvSpPr>
            <a:spLocks noGrp="1"/>
          </p:cNvSpPr>
          <p:nvPr>
            <p:ph idx="1"/>
          </p:nvPr>
        </p:nvSpPr>
        <p:spPr>
          <a:xfrm>
            <a:off x="685800" y="4858439"/>
            <a:ext cx="10820400" cy="1214117"/>
          </a:xfrm>
        </p:spPr>
        <p:txBody>
          <a:bodyPr>
            <a:normAutofit/>
          </a:bodyPr>
          <a:lstStyle/>
          <a:p>
            <a:pPr marL="0" indent="0" algn="ctr">
              <a:buNone/>
            </a:pPr>
            <a:r>
              <a:rPr lang="en-US" sz="3600" dirty="0">
                <a:latin typeface="+mj-lt"/>
              </a:rPr>
              <a:t>January 2018</a:t>
            </a:r>
          </a:p>
        </p:txBody>
      </p:sp>
      <p:pic>
        <p:nvPicPr>
          <p:cNvPr id="1026" name="Picture 2" descr="C:\Users\User\Desktop\ecb-logo.png"/>
          <p:cNvPicPr>
            <a:picLocks noChangeAspect="1" noChangeArrowheads="1"/>
          </p:cNvPicPr>
          <p:nvPr/>
        </p:nvPicPr>
        <p:blipFill>
          <a:blip r:embed="rId2"/>
          <a:srcRect/>
          <a:stretch>
            <a:fillRect/>
          </a:stretch>
        </p:blipFill>
        <p:spPr bwMode="auto">
          <a:xfrm>
            <a:off x="865570" y="691769"/>
            <a:ext cx="10372725" cy="1905000"/>
          </a:xfrm>
          <a:prstGeom prst="rect">
            <a:avLst/>
          </a:prstGeom>
          <a:noFill/>
        </p:spPr>
      </p:pic>
    </p:spTree>
    <p:extLst>
      <p:ext uri="{BB962C8B-B14F-4D97-AF65-F5344CB8AC3E}">
        <p14:creationId xmlns:p14="http://schemas.microsoft.com/office/powerpoint/2010/main" val="2224243502"/>
      </p:ext>
    </p:extLst>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2423D9B5-2492-49CF-91B8-4E585017B0CA}"/>
              </a:ext>
            </a:extLst>
          </p:cNvPr>
          <p:cNvGraphicFramePr/>
          <p:nvPr>
            <p:extLst>
              <p:ext uri="{D42A27DB-BD31-4B8C-83A1-F6EECF244321}">
                <p14:modId xmlns:p14="http://schemas.microsoft.com/office/powerpoint/2010/main" val="1973844359"/>
              </p:ext>
            </p:extLst>
          </p:nvPr>
        </p:nvGraphicFramePr>
        <p:xfrm>
          <a:off x="135924" y="172996"/>
          <a:ext cx="12056076" cy="63143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851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xmlns="" id="{5EA65263-FEAB-434D-B0AD-0B26A5FA4F5F}"/>
              </a:ext>
            </a:extLst>
          </p:cNvPr>
          <p:cNvSpPr>
            <a:spLocks noGrp="1"/>
          </p:cNvSpPr>
          <p:nvPr>
            <p:ph idx="1"/>
          </p:nvPr>
        </p:nvSpPr>
        <p:spPr>
          <a:xfrm>
            <a:off x="4477138" y="2579913"/>
            <a:ext cx="2705877" cy="1847461"/>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r>
              <a:rPr lang="en-US" sz="3200" dirty="0"/>
              <a:t>Intervention</a:t>
            </a:r>
          </a:p>
        </p:txBody>
      </p:sp>
      <p:sp>
        <p:nvSpPr>
          <p:cNvPr id="5" name="Content Placeholder 3">
            <a:extLst>
              <a:ext uri="{FF2B5EF4-FFF2-40B4-BE49-F238E27FC236}">
                <a16:creationId xmlns:a16="http://schemas.microsoft.com/office/drawing/2014/main" xmlns="" id="{073987E8-3978-4182-819E-CC24A612FBAD}"/>
              </a:ext>
            </a:extLst>
          </p:cNvPr>
          <p:cNvSpPr txBox="1">
            <a:spLocks/>
          </p:cNvSpPr>
          <p:nvPr/>
        </p:nvSpPr>
        <p:spPr>
          <a:xfrm>
            <a:off x="609600" y="2481943"/>
            <a:ext cx="2705877" cy="1847461"/>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lt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lt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lt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lt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lt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lt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lt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lt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lt1"/>
                </a:solidFill>
                <a:latin typeface="+mn-lt"/>
                <a:ea typeface="+mn-ea"/>
                <a:cs typeface="+mn-cs"/>
              </a:defRPr>
            </a:lvl9pPr>
          </a:lstStyle>
          <a:p>
            <a:pPr marL="0" indent="0">
              <a:buNone/>
            </a:pPr>
            <a:r>
              <a:rPr lang="en-US" dirty="0"/>
              <a:t>4. Inclusion of PwDs plan -  12</a:t>
            </a:r>
            <a:r>
              <a:rPr lang="en-US" baseline="30000" dirty="0"/>
              <a:t>th</a:t>
            </a:r>
            <a:r>
              <a:rPr lang="en-US" dirty="0"/>
              <a:t> FYP </a:t>
            </a:r>
          </a:p>
        </p:txBody>
      </p:sp>
      <p:sp>
        <p:nvSpPr>
          <p:cNvPr id="6" name="Content Placeholder 3">
            <a:extLst>
              <a:ext uri="{FF2B5EF4-FFF2-40B4-BE49-F238E27FC236}">
                <a16:creationId xmlns:a16="http://schemas.microsoft.com/office/drawing/2014/main" xmlns="" id="{8194C149-6E43-4A70-88F8-C9967DFE0C27}"/>
              </a:ext>
            </a:extLst>
          </p:cNvPr>
          <p:cNvSpPr txBox="1">
            <a:spLocks/>
          </p:cNvSpPr>
          <p:nvPr/>
        </p:nvSpPr>
        <p:spPr>
          <a:xfrm>
            <a:off x="8344678" y="2481943"/>
            <a:ext cx="2705877" cy="1847461"/>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fontScale="92500"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lt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lt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lt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lt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lt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lt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lt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lt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lt1"/>
                </a:solidFill>
                <a:latin typeface="+mn-lt"/>
                <a:ea typeface="+mn-ea"/>
                <a:cs typeface="+mn-cs"/>
              </a:defRPr>
            </a:lvl9pPr>
          </a:lstStyle>
          <a:p>
            <a:pPr marL="0" indent="0">
              <a:buNone/>
            </a:pPr>
            <a:r>
              <a:rPr lang="en-US" sz="2800" dirty="0"/>
              <a:t>2. Royal patronage of ABS - making a strong presence</a:t>
            </a:r>
          </a:p>
        </p:txBody>
      </p:sp>
      <p:sp>
        <p:nvSpPr>
          <p:cNvPr id="7" name="Content Placeholder 3">
            <a:extLst>
              <a:ext uri="{FF2B5EF4-FFF2-40B4-BE49-F238E27FC236}">
                <a16:creationId xmlns:a16="http://schemas.microsoft.com/office/drawing/2014/main" xmlns="" id="{9B8D1941-26D1-41F8-8CA6-2E046CD77CE4}"/>
              </a:ext>
            </a:extLst>
          </p:cNvPr>
          <p:cNvSpPr txBox="1">
            <a:spLocks/>
          </p:cNvSpPr>
          <p:nvPr/>
        </p:nvSpPr>
        <p:spPr>
          <a:xfrm>
            <a:off x="4477138" y="272143"/>
            <a:ext cx="2705877" cy="1847461"/>
          </a:xfrm>
          <a:prstGeom prst="roundRect">
            <a:avLst/>
          </a:prstGeom>
          <a:solidFill>
            <a:srgbClr val="8E3EA4"/>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lt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lt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lt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lt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lt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lt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lt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lt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lt1"/>
                </a:solidFill>
                <a:latin typeface="+mn-lt"/>
                <a:ea typeface="+mn-ea"/>
                <a:cs typeface="+mn-cs"/>
              </a:defRPr>
            </a:lvl9pPr>
          </a:lstStyle>
          <a:p>
            <a:pPr marL="0" indent="0">
              <a:buNone/>
            </a:pPr>
            <a:r>
              <a:rPr lang="en-US" sz="2800" dirty="0"/>
              <a:t>1</a:t>
            </a:r>
            <a:r>
              <a:rPr lang="en-US" dirty="0"/>
              <a:t>. Advocacies – ECB, CSOs and govt. agencies</a:t>
            </a:r>
          </a:p>
        </p:txBody>
      </p:sp>
      <p:sp>
        <p:nvSpPr>
          <p:cNvPr id="8" name="Content Placeholder 3">
            <a:extLst>
              <a:ext uri="{FF2B5EF4-FFF2-40B4-BE49-F238E27FC236}">
                <a16:creationId xmlns:a16="http://schemas.microsoft.com/office/drawing/2014/main" xmlns="" id="{7B6634AD-30EE-4C19-A03D-CB27B03AA808}"/>
              </a:ext>
            </a:extLst>
          </p:cNvPr>
          <p:cNvSpPr txBox="1">
            <a:spLocks/>
          </p:cNvSpPr>
          <p:nvPr/>
        </p:nvSpPr>
        <p:spPr>
          <a:xfrm>
            <a:off x="4484633" y="4887683"/>
            <a:ext cx="2705877" cy="1847461"/>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fontScale="92500"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lt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lt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lt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lt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lt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lt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lt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lt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lt1"/>
                </a:solidFill>
                <a:latin typeface="+mn-lt"/>
                <a:ea typeface="+mn-ea"/>
                <a:cs typeface="+mn-cs"/>
              </a:defRPr>
            </a:lvl9pPr>
          </a:lstStyle>
          <a:p>
            <a:pPr marL="0" indent="0">
              <a:buNone/>
            </a:pPr>
            <a:r>
              <a:rPr lang="en-US" sz="2800" dirty="0">
                <a:solidFill>
                  <a:schemeClr val="tx1"/>
                </a:solidFill>
              </a:rPr>
              <a:t>3. Govt’s initiatives for policy on disability </a:t>
            </a:r>
          </a:p>
        </p:txBody>
      </p:sp>
      <p:sp>
        <p:nvSpPr>
          <p:cNvPr id="10" name="Arrow: Right 9">
            <a:extLst>
              <a:ext uri="{FF2B5EF4-FFF2-40B4-BE49-F238E27FC236}">
                <a16:creationId xmlns:a16="http://schemas.microsoft.com/office/drawing/2014/main" xmlns="" id="{AE35E0D5-70F0-4186-BF10-2439A2AFEC8F}"/>
              </a:ext>
            </a:extLst>
          </p:cNvPr>
          <p:cNvSpPr/>
          <p:nvPr/>
        </p:nvSpPr>
        <p:spPr>
          <a:xfrm>
            <a:off x="7183016" y="3256383"/>
            <a:ext cx="957944" cy="4945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Up 10">
            <a:extLst>
              <a:ext uri="{FF2B5EF4-FFF2-40B4-BE49-F238E27FC236}">
                <a16:creationId xmlns:a16="http://schemas.microsoft.com/office/drawing/2014/main" xmlns="" id="{F4FF0E5D-3A70-456E-A0CF-FD75C35BD481}"/>
              </a:ext>
            </a:extLst>
          </p:cNvPr>
          <p:cNvSpPr/>
          <p:nvPr/>
        </p:nvSpPr>
        <p:spPr>
          <a:xfrm>
            <a:off x="5656681" y="2119604"/>
            <a:ext cx="434373" cy="4538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Left 11">
            <a:extLst>
              <a:ext uri="{FF2B5EF4-FFF2-40B4-BE49-F238E27FC236}">
                <a16:creationId xmlns:a16="http://schemas.microsoft.com/office/drawing/2014/main" xmlns="" id="{D159C818-5F62-4F04-A4C2-4FDA2AEDAB73}"/>
              </a:ext>
            </a:extLst>
          </p:cNvPr>
          <p:cNvSpPr/>
          <p:nvPr/>
        </p:nvSpPr>
        <p:spPr>
          <a:xfrm>
            <a:off x="3519195" y="3158411"/>
            <a:ext cx="957943" cy="44320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xmlns="" id="{749C159C-F9CE-43EF-8867-FE0315FABF53}"/>
              </a:ext>
            </a:extLst>
          </p:cNvPr>
          <p:cNvSpPr/>
          <p:nvPr/>
        </p:nvSpPr>
        <p:spPr>
          <a:xfrm>
            <a:off x="5606422" y="4420905"/>
            <a:ext cx="484632" cy="4667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9127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F327992D-7398-451F-96E5-112CD03E7042}"/>
              </a:ext>
            </a:extLst>
          </p:cNvPr>
          <p:cNvSpPr>
            <a:spLocks noGrp="1"/>
          </p:cNvSpPr>
          <p:nvPr>
            <p:ph type="title"/>
          </p:nvPr>
        </p:nvSpPr>
        <p:spPr>
          <a:xfrm>
            <a:off x="4357688" y="704088"/>
            <a:ext cx="3228976" cy="11430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Awareness</a:t>
            </a:r>
          </a:p>
        </p:txBody>
      </p:sp>
      <p:sp>
        <p:nvSpPr>
          <p:cNvPr id="5" name="Content Placeholder 4">
            <a:extLst>
              <a:ext uri="{FF2B5EF4-FFF2-40B4-BE49-F238E27FC236}">
                <a16:creationId xmlns:a16="http://schemas.microsoft.com/office/drawing/2014/main" xmlns="" id="{6B2E51E8-C40E-4BC4-878E-7E11A6BB44DE}"/>
              </a:ext>
            </a:extLst>
          </p:cNvPr>
          <p:cNvSpPr>
            <a:spLocks noGrp="1"/>
          </p:cNvSpPr>
          <p:nvPr>
            <p:ph idx="1"/>
          </p:nvPr>
        </p:nvSpPr>
        <p:spPr>
          <a:xfrm>
            <a:off x="609600" y="1935480"/>
            <a:ext cx="3148013" cy="1779270"/>
          </a:xfrm>
          <a:prstGeom prst="round2SameRect">
            <a:avLst/>
          </a:prstGeom>
          <a:solidFill>
            <a:schemeClr val="accent3">
              <a:alpha val="49804"/>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indent="0" algn="ctr">
              <a:buNone/>
            </a:pPr>
            <a:r>
              <a:rPr lang="en-US" sz="2400" dirty="0">
                <a:ln w="0"/>
                <a:solidFill>
                  <a:schemeClr val="tx1"/>
                </a:solidFill>
                <a:effectLst>
                  <a:outerShdw blurRad="38100" dist="19050" dir="2700000" algn="tl" rotWithShape="0">
                    <a:schemeClr val="dk1">
                      <a:alpha val="40000"/>
                    </a:schemeClr>
                  </a:outerShdw>
                </a:effectLst>
                <a:latin typeface="Bell Gothic Std Black" panose="020B0806020202040204" pitchFamily="34" charset="0"/>
              </a:rPr>
              <a:t>Every vote counts. Voter Education important for EMBs</a:t>
            </a:r>
          </a:p>
        </p:txBody>
      </p:sp>
      <p:sp>
        <p:nvSpPr>
          <p:cNvPr id="6" name="Rectangle: Top Corners Rounded 5">
            <a:extLst>
              <a:ext uri="{FF2B5EF4-FFF2-40B4-BE49-F238E27FC236}">
                <a16:creationId xmlns:a16="http://schemas.microsoft.com/office/drawing/2014/main" xmlns="" id="{C80C1A52-907B-4F1A-9AB1-375F07CD4DA3}"/>
              </a:ext>
            </a:extLst>
          </p:cNvPr>
          <p:cNvSpPr/>
          <p:nvPr/>
        </p:nvSpPr>
        <p:spPr>
          <a:xfrm>
            <a:off x="4116729" y="1847089"/>
            <a:ext cx="3348682" cy="1867662"/>
          </a:xfrm>
          <a:prstGeom prst="round2SameRect">
            <a:avLst/>
          </a:prstGeom>
          <a:solidFill>
            <a:schemeClr val="tx1">
              <a:alpha val="49804"/>
            </a:schemeClr>
          </a:solidFill>
          <a:ln>
            <a:noFill/>
          </a:ln>
        </p:spPr>
        <p:style>
          <a:lnRef idx="0">
            <a:scrgbClr r="0" g="0" b="0"/>
          </a:lnRef>
          <a:fillRef idx="0">
            <a:scrgbClr r="0" g="0" b="0"/>
          </a:fillRef>
          <a:effectRef idx="0">
            <a:scrgbClr r="0" g="0" b="0"/>
          </a:effectRef>
          <a:fontRef idx="minor">
            <a:schemeClr val="lt1"/>
          </a:fontRef>
        </p:style>
        <p:txBody>
          <a:bodyPr rtlCol="0" anchor="ctr"/>
          <a:lstStyle/>
          <a:p>
            <a:r>
              <a:rPr lang="en-US" sz="2400" dirty="0"/>
              <a:t> PwD focused awareness as of now are not carried out fully</a:t>
            </a:r>
          </a:p>
          <a:p>
            <a:endParaRPr lang="en-US" sz="2400" dirty="0"/>
          </a:p>
        </p:txBody>
      </p:sp>
      <p:sp>
        <p:nvSpPr>
          <p:cNvPr id="7" name="Rectangle: Top Corners Rounded 6">
            <a:extLst>
              <a:ext uri="{FF2B5EF4-FFF2-40B4-BE49-F238E27FC236}">
                <a16:creationId xmlns:a16="http://schemas.microsoft.com/office/drawing/2014/main" xmlns="" id="{95CF0313-DB51-4415-AF6E-3C975A33A291}"/>
              </a:ext>
            </a:extLst>
          </p:cNvPr>
          <p:cNvSpPr/>
          <p:nvPr/>
        </p:nvSpPr>
        <p:spPr>
          <a:xfrm>
            <a:off x="7824527" y="1818039"/>
            <a:ext cx="3348682" cy="1896711"/>
          </a:xfrm>
          <a:prstGeom prst="round2SameRect">
            <a:avLst/>
          </a:prstGeom>
          <a:solidFill>
            <a:srgbClr val="CF0303">
              <a:alpha val="49804"/>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dirty="0">
                <a:solidFill>
                  <a:schemeClr val="tx1"/>
                </a:solidFill>
              </a:rPr>
              <a:t>Lack of capacity and low and scattered population of PwDs</a:t>
            </a:r>
            <a:endParaRPr lang="en-US" sz="2400" dirty="0">
              <a:ln w="0"/>
              <a:solidFill>
                <a:schemeClr val="tx1"/>
              </a:solidFill>
              <a:effectLst>
                <a:outerShdw blurRad="38100" dist="19050" dir="2700000" algn="tl" rotWithShape="0">
                  <a:schemeClr val="dk1">
                    <a:alpha val="40000"/>
                  </a:schemeClr>
                </a:outerShdw>
              </a:effectLst>
              <a:latin typeface="Bell Gothic Std Black" panose="020B0806020202040204" pitchFamily="34" charset="0"/>
            </a:endParaRPr>
          </a:p>
        </p:txBody>
      </p:sp>
      <p:sp>
        <p:nvSpPr>
          <p:cNvPr id="8" name="Rectangle: Top Corners Rounded 7">
            <a:extLst>
              <a:ext uri="{FF2B5EF4-FFF2-40B4-BE49-F238E27FC236}">
                <a16:creationId xmlns:a16="http://schemas.microsoft.com/office/drawing/2014/main" xmlns="" id="{4E703845-CF0C-42D0-9591-0B693A15CAE8}"/>
              </a:ext>
            </a:extLst>
          </p:cNvPr>
          <p:cNvSpPr/>
          <p:nvPr/>
        </p:nvSpPr>
        <p:spPr>
          <a:xfrm>
            <a:off x="1409376" y="4256644"/>
            <a:ext cx="4062735" cy="2114165"/>
          </a:xfrm>
          <a:prstGeom prst="round2SameRect">
            <a:avLst/>
          </a:prstGeom>
          <a:solidFill>
            <a:srgbClr val="7030A0">
              <a:alpha val="49804"/>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defTabSz="914400"/>
            <a:r>
              <a:rPr lang="en-US" sz="2400" dirty="0">
                <a:solidFill>
                  <a:schemeClr val="tx1"/>
                </a:solidFill>
              </a:rPr>
              <a:t>Disabled People Organizations are new and lack the ability </a:t>
            </a:r>
          </a:p>
        </p:txBody>
      </p:sp>
      <p:sp>
        <p:nvSpPr>
          <p:cNvPr id="9" name="Rectangle: Top Corners Rounded 8">
            <a:extLst>
              <a:ext uri="{FF2B5EF4-FFF2-40B4-BE49-F238E27FC236}">
                <a16:creationId xmlns:a16="http://schemas.microsoft.com/office/drawing/2014/main" xmlns="" id="{E48B5740-8223-45B0-9794-45D38CADF7E7}"/>
              </a:ext>
            </a:extLst>
          </p:cNvPr>
          <p:cNvSpPr/>
          <p:nvPr/>
        </p:nvSpPr>
        <p:spPr>
          <a:xfrm>
            <a:off x="6915150" y="4256643"/>
            <a:ext cx="3950686" cy="2114165"/>
          </a:xfrm>
          <a:prstGeom prst="round2SameRect">
            <a:avLst/>
          </a:prstGeom>
          <a:solidFill>
            <a:srgbClr val="2BB92B">
              <a:alpha val="49804"/>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defTabSz="914400"/>
            <a:r>
              <a:rPr lang="en-US" sz="2400" dirty="0">
                <a:solidFill>
                  <a:schemeClr val="tx1"/>
                </a:solidFill>
              </a:rPr>
              <a:t>Communication barrier – visual, physical, intellectual, hearing and speech impairment </a:t>
            </a:r>
          </a:p>
        </p:txBody>
      </p:sp>
    </p:spTree>
    <p:extLst>
      <p:ext uri="{BB962C8B-B14F-4D97-AF65-F5344CB8AC3E}">
        <p14:creationId xmlns:p14="http://schemas.microsoft.com/office/powerpoint/2010/main" val="369606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llout: Down Arrow 4">
            <a:extLst>
              <a:ext uri="{FF2B5EF4-FFF2-40B4-BE49-F238E27FC236}">
                <a16:creationId xmlns:a16="http://schemas.microsoft.com/office/drawing/2014/main" xmlns="" id="{EE1EB4B6-62B2-4004-BE6B-B19DA8E58929}"/>
              </a:ext>
            </a:extLst>
          </p:cNvPr>
          <p:cNvSpPr/>
          <p:nvPr/>
        </p:nvSpPr>
        <p:spPr>
          <a:xfrm>
            <a:off x="3546389" y="148281"/>
            <a:ext cx="4757352" cy="2174789"/>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Intervention</a:t>
            </a:r>
          </a:p>
        </p:txBody>
      </p:sp>
      <p:sp>
        <p:nvSpPr>
          <p:cNvPr id="6" name="Rectangle: Top Corners Rounded 5">
            <a:extLst>
              <a:ext uri="{FF2B5EF4-FFF2-40B4-BE49-F238E27FC236}">
                <a16:creationId xmlns:a16="http://schemas.microsoft.com/office/drawing/2014/main" xmlns="" id="{B7AF4941-262F-4DB5-9CC0-7618FF2BBC0C}"/>
              </a:ext>
            </a:extLst>
          </p:cNvPr>
          <p:cNvSpPr/>
          <p:nvPr/>
        </p:nvSpPr>
        <p:spPr>
          <a:xfrm>
            <a:off x="444841" y="2323069"/>
            <a:ext cx="3348682" cy="2014151"/>
          </a:xfrm>
          <a:prstGeom prst="round2SameRect">
            <a:avLst/>
          </a:prstGeom>
          <a:solidFill>
            <a:schemeClr val="accent3">
              <a:alpha val="49804"/>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dirty="0">
                <a:solidFill>
                  <a:schemeClr val="tx1"/>
                </a:solidFill>
              </a:rPr>
              <a:t>Reaching out to PwDs is a tough task</a:t>
            </a:r>
          </a:p>
          <a:p>
            <a:pPr algn="ctr"/>
            <a:endParaRPr lang="en-US" sz="2400" dirty="0">
              <a:ln w="0"/>
              <a:solidFill>
                <a:schemeClr val="tx1"/>
              </a:solidFill>
              <a:effectLst>
                <a:outerShdw blurRad="38100" dist="19050" dir="2700000" algn="tl" rotWithShape="0">
                  <a:schemeClr val="dk1">
                    <a:alpha val="40000"/>
                  </a:schemeClr>
                </a:outerShdw>
              </a:effectLst>
              <a:latin typeface="Bell Gothic Std Black" panose="020B0806020202040204" pitchFamily="34" charset="0"/>
            </a:endParaRPr>
          </a:p>
        </p:txBody>
      </p:sp>
      <p:sp>
        <p:nvSpPr>
          <p:cNvPr id="12" name="Rectangle: Top Corners Rounded 11">
            <a:extLst>
              <a:ext uri="{FF2B5EF4-FFF2-40B4-BE49-F238E27FC236}">
                <a16:creationId xmlns:a16="http://schemas.microsoft.com/office/drawing/2014/main" xmlns="" id="{F991D395-D0AF-42BD-9AA7-B713FC01EAF4}"/>
              </a:ext>
            </a:extLst>
          </p:cNvPr>
          <p:cNvSpPr/>
          <p:nvPr/>
        </p:nvSpPr>
        <p:spPr>
          <a:xfrm>
            <a:off x="4421659" y="2372494"/>
            <a:ext cx="3348682" cy="2014151"/>
          </a:xfrm>
          <a:prstGeom prst="round2SameRect">
            <a:avLst/>
          </a:prstGeom>
          <a:solidFill>
            <a:schemeClr val="tx1">
              <a:lumMod val="95000"/>
              <a:lumOff val="5000"/>
              <a:alpha val="49804"/>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dirty="0">
                <a:ln w="0"/>
                <a:solidFill>
                  <a:schemeClr val="tx1"/>
                </a:solidFill>
                <a:effectLst>
                  <a:outerShdw blurRad="38100" dist="19050" dir="2700000" algn="tl" rotWithShape="0">
                    <a:schemeClr val="dk1">
                      <a:alpha val="40000"/>
                    </a:schemeClr>
                  </a:outerShdw>
                </a:effectLst>
                <a:latin typeface="Bell Gothic Std Black" panose="020B0806020202040204" pitchFamily="34" charset="0"/>
              </a:rPr>
              <a:t> 2018 is an election year -  comprehensive strategies</a:t>
            </a:r>
          </a:p>
        </p:txBody>
      </p:sp>
      <p:sp>
        <p:nvSpPr>
          <p:cNvPr id="13" name="Rectangle: Top Corners Rounded 12">
            <a:extLst>
              <a:ext uri="{FF2B5EF4-FFF2-40B4-BE49-F238E27FC236}">
                <a16:creationId xmlns:a16="http://schemas.microsoft.com/office/drawing/2014/main" xmlns="" id="{D62FE724-0EC3-4D7D-AD65-F05D46E21518}"/>
              </a:ext>
            </a:extLst>
          </p:cNvPr>
          <p:cNvSpPr/>
          <p:nvPr/>
        </p:nvSpPr>
        <p:spPr>
          <a:xfrm>
            <a:off x="8303741" y="2372493"/>
            <a:ext cx="3348682" cy="2014151"/>
          </a:xfrm>
          <a:prstGeom prst="round2SameRect">
            <a:avLst/>
          </a:prstGeom>
          <a:solidFill>
            <a:srgbClr val="C00000">
              <a:alpha val="49804"/>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dirty="0">
                <a:ln w="0"/>
                <a:solidFill>
                  <a:schemeClr val="tx1"/>
                </a:solidFill>
                <a:effectLst>
                  <a:outerShdw blurRad="38100" dist="19050" dir="2700000" algn="tl" rotWithShape="0">
                    <a:schemeClr val="dk1">
                      <a:alpha val="40000"/>
                    </a:schemeClr>
                  </a:outerShdw>
                </a:effectLst>
                <a:latin typeface="Bell Gothic Std Black" panose="020B0806020202040204" pitchFamily="34" charset="0"/>
              </a:rPr>
              <a:t> Each District - customize plan to suit the local needs</a:t>
            </a:r>
          </a:p>
        </p:txBody>
      </p:sp>
      <p:sp>
        <p:nvSpPr>
          <p:cNvPr id="14" name="Rectangle: Top Corners Rounded 13">
            <a:extLst>
              <a:ext uri="{FF2B5EF4-FFF2-40B4-BE49-F238E27FC236}">
                <a16:creationId xmlns:a16="http://schemas.microsoft.com/office/drawing/2014/main" xmlns="" id="{151B3C5E-D327-4620-89DB-F44CF3BC9FBB}"/>
              </a:ext>
            </a:extLst>
          </p:cNvPr>
          <p:cNvSpPr/>
          <p:nvPr/>
        </p:nvSpPr>
        <p:spPr>
          <a:xfrm>
            <a:off x="568409" y="4534929"/>
            <a:ext cx="3348682" cy="2014151"/>
          </a:xfrm>
          <a:prstGeom prst="round2SameRect">
            <a:avLst/>
          </a:prstGeom>
          <a:solidFill>
            <a:srgbClr val="C00000">
              <a:alpha val="49804"/>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dirty="0">
                <a:ln w="0"/>
                <a:solidFill>
                  <a:schemeClr val="tx1"/>
                </a:solidFill>
                <a:effectLst>
                  <a:outerShdw blurRad="38100" dist="19050" dir="2700000" algn="tl" rotWithShape="0">
                    <a:schemeClr val="dk1">
                      <a:alpha val="40000"/>
                    </a:schemeClr>
                  </a:outerShdw>
                </a:effectLst>
                <a:latin typeface="Bell Gothic Std Black" panose="020B0806020202040204" pitchFamily="34" charset="0"/>
              </a:rPr>
              <a:t> Awareness village level – individual attention to PwDs</a:t>
            </a:r>
          </a:p>
          <a:p>
            <a:pPr algn="ctr"/>
            <a:endParaRPr lang="en-US" sz="2400" dirty="0">
              <a:ln w="0"/>
              <a:solidFill>
                <a:schemeClr val="tx1"/>
              </a:solidFill>
              <a:effectLst>
                <a:outerShdw blurRad="38100" dist="19050" dir="2700000" algn="tl" rotWithShape="0">
                  <a:schemeClr val="dk1">
                    <a:alpha val="40000"/>
                  </a:schemeClr>
                </a:outerShdw>
              </a:effectLst>
              <a:latin typeface="Bell Gothic Std Black" panose="020B0806020202040204" pitchFamily="34" charset="0"/>
            </a:endParaRPr>
          </a:p>
        </p:txBody>
      </p:sp>
      <p:sp>
        <p:nvSpPr>
          <p:cNvPr id="15" name="Rectangle: Top Corners Rounded 14">
            <a:extLst>
              <a:ext uri="{FF2B5EF4-FFF2-40B4-BE49-F238E27FC236}">
                <a16:creationId xmlns:a16="http://schemas.microsoft.com/office/drawing/2014/main" xmlns="" id="{E1E12349-2DA4-4B44-B1BB-D7CB1FA74347}"/>
              </a:ext>
            </a:extLst>
          </p:cNvPr>
          <p:cNvSpPr/>
          <p:nvPr/>
        </p:nvSpPr>
        <p:spPr>
          <a:xfrm>
            <a:off x="4421659" y="4584351"/>
            <a:ext cx="3348682" cy="2014151"/>
          </a:xfrm>
          <a:prstGeom prst="round2SameRect">
            <a:avLst/>
          </a:prstGeom>
          <a:solidFill>
            <a:srgbClr val="889C24">
              <a:alpha val="49804"/>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dirty="0">
                <a:ln w="0"/>
                <a:solidFill>
                  <a:schemeClr val="tx1"/>
                </a:solidFill>
                <a:effectLst>
                  <a:outerShdw blurRad="38100" dist="19050" dir="2700000" algn="tl" rotWithShape="0">
                    <a:schemeClr val="dk1">
                      <a:alpha val="40000"/>
                    </a:schemeClr>
                  </a:outerShdw>
                </a:effectLst>
                <a:latin typeface="Bell Gothic Std Black" panose="020B0806020202040204" pitchFamily="34" charset="0"/>
              </a:rPr>
              <a:t>Diverse methodology for the voter education </a:t>
            </a:r>
          </a:p>
        </p:txBody>
      </p:sp>
      <p:sp>
        <p:nvSpPr>
          <p:cNvPr id="16" name="Rectangle: Top Corners Rounded 15">
            <a:extLst>
              <a:ext uri="{FF2B5EF4-FFF2-40B4-BE49-F238E27FC236}">
                <a16:creationId xmlns:a16="http://schemas.microsoft.com/office/drawing/2014/main" xmlns="" id="{74BD92A3-B361-4410-8DB0-5BB32B7B7876}"/>
              </a:ext>
            </a:extLst>
          </p:cNvPr>
          <p:cNvSpPr/>
          <p:nvPr/>
        </p:nvSpPr>
        <p:spPr>
          <a:xfrm>
            <a:off x="8274909" y="4534929"/>
            <a:ext cx="3348682" cy="2014151"/>
          </a:xfrm>
          <a:prstGeom prst="round2SameRect">
            <a:avLst/>
          </a:prstGeom>
          <a:solidFill>
            <a:schemeClr val="tx2">
              <a:lumMod val="60000"/>
              <a:lumOff val="40000"/>
              <a:alpha val="49804"/>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dirty="0">
                <a:ln w="0"/>
                <a:solidFill>
                  <a:schemeClr val="tx1"/>
                </a:solidFill>
                <a:effectLst>
                  <a:outerShdw blurRad="38100" dist="19050" dir="2700000" algn="tl" rotWithShape="0">
                    <a:schemeClr val="dk1">
                      <a:alpha val="40000"/>
                    </a:schemeClr>
                  </a:outerShdw>
                </a:effectLst>
                <a:latin typeface="Bell Gothic Std Black" panose="020B0806020202040204" pitchFamily="34" charset="0"/>
              </a:rPr>
              <a:t>Social media and engagement of youth </a:t>
            </a:r>
          </a:p>
        </p:txBody>
      </p:sp>
    </p:spTree>
    <p:extLst>
      <p:ext uri="{BB962C8B-B14F-4D97-AF65-F5344CB8AC3E}">
        <p14:creationId xmlns:p14="http://schemas.microsoft.com/office/powerpoint/2010/main" val="229863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3" grpId="0" animBg="1"/>
      <p:bldP spid="14" grpId="0" animBg="1"/>
      <p:bldP spid="15"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6A5AFF-0963-4963-A6B9-105BE1A806E6}"/>
              </a:ext>
            </a:extLst>
          </p:cNvPr>
          <p:cNvSpPr>
            <a:spLocks noGrp="1"/>
          </p:cNvSpPr>
          <p:nvPr>
            <p:ph type="title"/>
          </p:nvPr>
        </p:nvSpPr>
        <p:spPr>
          <a:xfrm>
            <a:off x="1009650" y="895658"/>
            <a:ext cx="10972800" cy="1104138"/>
          </a:xfrm>
        </p:spPr>
        <p:txBody>
          <a:bodyPr>
            <a:normAutofit fontScale="90000"/>
          </a:bodyPr>
          <a:lstStyle/>
          <a:p>
            <a:r>
              <a:rPr lang="en-US" sz="3600" dirty="0"/>
              <a:t/>
            </a:r>
            <a:br>
              <a:rPr lang="en-US" sz="3600" dirty="0"/>
            </a:br>
            <a:r>
              <a:rPr lang="en-US" sz="3600" dirty="0"/>
              <a:t/>
            </a:r>
            <a:br>
              <a:rPr lang="en-US" sz="3600" dirty="0"/>
            </a:br>
            <a:r>
              <a:rPr lang="en-US" sz="3600" dirty="0"/>
              <a:t/>
            </a:r>
            <a:br>
              <a:rPr lang="en-US" sz="3600" dirty="0"/>
            </a:br>
            <a:r>
              <a:rPr lang="en-US" sz="3600" dirty="0"/>
              <a:t/>
            </a:r>
            <a:br>
              <a:rPr lang="en-US" sz="3600" dirty="0"/>
            </a:br>
            <a:r>
              <a:rPr lang="en-US" sz="3600" dirty="0"/>
              <a:t>Conclusion-Political participation is the cornerstone of democracy</a:t>
            </a:r>
            <a:r>
              <a:rPr lang="en-US" dirty="0"/>
              <a:t/>
            </a:r>
            <a:br>
              <a:rPr lang="en-US" dirty="0"/>
            </a:br>
            <a:endParaRPr lang="en-US" dirty="0"/>
          </a:p>
        </p:txBody>
      </p:sp>
      <p:sp>
        <p:nvSpPr>
          <p:cNvPr id="7" name="Freeform: Shape 6">
            <a:extLst>
              <a:ext uri="{FF2B5EF4-FFF2-40B4-BE49-F238E27FC236}">
                <a16:creationId xmlns:a16="http://schemas.microsoft.com/office/drawing/2014/main" xmlns="" id="{AA19FCFA-F366-403B-8D0C-4D333FAF9D31}"/>
              </a:ext>
            </a:extLst>
          </p:cNvPr>
          <p:cNvSpPr/>
          <p:nvPr/>
        </p:nvSpPr>
        <p:spPr>
          <a:xfrm>
            <a:off x="609600" y="2042314"/>
            <a:ext cx="2882503" cy="1729501"/>
          </a:xfrm>
          <a:custGeom>
            <a:avLst/>
            <a:gdLst>
              <a:gd name="connsiteX0" fmla="*/ 0 w 2882503"/>
              <a:gd name="connsiteY0" fmla="*/ 172950 h 1729501"/>
              <a:gd name="connsiteX1" fmla="*/ 172950 w 2882503"/>
              <a:gd name="connsiteY1" fmla="*/ 0 h 1729501"/>
              <a:gd name="connsiteX2" fmla="*/ 2709553 w 2882503"/>
              <a:gd name="connsiteY2" fmla="*/ 0 h 1729501"/>
              <a:gd name="connsiteX3" fmla="*/ 2882503 w 2882503"/>
              <a:gd name="connsiteY3" fmla="*/ 172950 h 1729501"/>
              <a:gd name="connsiteX4" fmla="*/ 2882503 w 2882503"/>
              <a:gd name="connsiteY4" fmla="*/ 1556551 h 1729501"/>
              <a:gd name="connsiteX5" fmla="*/ 2709553 w 2882503"/>
              <a:gd name="connsiteY5" fmla="*/ 1729501 h 1729501"/>
              <a:gd name="connsiteX6" fmla="*/ 172950 w 2882503"/>
              <a:gd name="connsiteY6" fmla="*/ 1729501 h 1729501"/>
              <a:gd name="connsiteX7" fmla="*/ 0 w 2882503"/>
              <a:gd name="connsiteY7" fmla="*/ 1556551 h 1729501"/>
              <a:gd name="connsiteX8" fmla="*/ 0 w 2882503"/>
              <a:gd name="connsiteY8" fmla="*/ 172950 h 172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82503" h="1729501">
                <a:moveTo>
                  <a:pt x="0" y="172950"/>
                </a:moveTo>
                <a:cubicBezTo>
                  <a:pt x="0" y="77432"/>
                  <a:pt x="77432" y="0"/>
                  <a:pt x="172950" y="0"/>
                </a:cubicBezTo>
                <a:lnTo>
                  <a:pt x="2709553" y="0"/>
                </a:lnTo>
                <a:cubicBezTo>
                  <a:pt x="2805071" y="0"/>
                  <a:pt x="2882503" y="77432"/>
                  <a:pt x="2882503" y="172950"/>
                </a:cubicBezTo>
                <a:lnTo>
                  <a:pt x="2882503" y="1556551"/>
                </a:lnTo>
                <a:cubicBezTo>
                  <a:pt x="2882503" y="1652069"/>
                  <a:pt x="2805071" y="1729501"/>
                  <a:pt x="2709553" y="1729501"/>
                </a:cubicBezTo>
                <a:lnTo>
                  <a:pt x="172950" y="1729501"/>
                </a:lnTo>
                <a:cubicBezTo>
                  <a:pt x="77432" y="1729501"/>
                  <a:pt x="0" y="1652069"/>
                  <a:pt x="0" y="1556551"/>
                </a:cubicBezTo>
                <a:lnTo>
                  <a:pt x="0" y="172950"/>
                </a:lnTo>
                <a:close/>
              </a:path>
            </a:pathLst>
          </a:custGeom>
          <a:solidFill>
            <a:schemeClr val="dk1"/>
          </a:solidFill>
          <a:ln>
            <a:noFill/>
          </a:ln>
          <a:effectLst>
            <a:glow rad="127000">
              <a:schemeClr val="tx1"/>
            </a:glow>
            <a:innerShdw blurRad="63500" dist="50800" dir="2700000">
              <a:prstClr val="black">
                <a:alpha val="50000"/>
              </a:prstClr>
            </a:innerShdw>
          </a:effectLst>
          <a:scene3d>
            <a:camera prst="isometricOffAxis1Right"/>
            <a:lightRig rig="threePt" dir="t"/>
          </a:scene3d>
          <a:sp3d/>
        </p:spPr>
        <p:style>
          <a:lnRef idx="0">
            <a:scrgbClr r="0" g="0" b="0"/>
          </a:lnRef>
          <a:fillRef idx="0">
            <a:scrgbClr r="0" g="0" b="0"/>
          </a:fillRef>
          <a:effectRef idx="0">
            <a:scrgbClr r="0" g="0" b="0"/>
          </a:effectRef>
          <a:fontRef idx="minor">
            <a:schemeClr val="lt1"/>
          </a:fontRef>
        </p:style>
        <p:txBody>
          <a:bodyPr spcFirstLastPara="0" vert="horz" wrap="square" lIns="298305" tIns="298305" rIns="298305" bIns="298305" numCol="1" spcCol="1270" anchor="ctr" anchorCtr="0">
            <a:noAutofit/>
          </a:bodyPr>
          <a:lstStyle/>
          <a:p>
            <a:pPr marL="0" lvl="0" indent="0" algn="ctr" defTabSz="2889250">
              <a:lnSpc>
                <a:spcPct val="90000"/>
              </a:lnSpc>
              <a:spcBef>
                <a:spcPct val="0"/>
              </a:spcBef>
              <a:spcAft>
                <a:spcPct val="35000"/>
              </a:spcAft>
              <a:buNone/>
            </a:pPr>
            <a:r>
              <a:rPr lang="en-US" sz="2800" kern="1200" dirty="0"/>
              <a:t>12</a:t>
            </a:r>
            <a:r>
              <a:rPr lang="en-US" sz="2800" kern="1200" baseline="30000" dirty="0"/>
              <a:t>th</a:t>
            </a:r>
            <a:r>
              <a:rPr lang="en-US" sz="2800" kern="1200" dirty="0"/>
              <a:t> FYP </a:t>
            </a:r>
          </a:p>
        </p:txBody>
      </p:sp>
      <p:sp>
        <p:nvSpPr>
          <p:cNvPr id="8" name="Freeform: Shape 7">
            <a:extLst>
              <a:ext uri="{FF2B5EF4-FFF2-40B4-BE49-F238E27FC236}">
                <a16:creationId xmlns:a16="http://schemas.microsoft.com/office/drawing/2014/main" xmlns="" id="{EBA71800-70C2-4344-9201-284A23FD2D94}"/>
              </a:ext>
            </a:extLst>
          </p:cNvPr>
          <p:cNvSpPr/>
          <p:nvPr/>
        </p:nvSpPr>
        <p:spPr>
          <a:xfrm rot="21563350">
            <a:off x="3768459" y="2528198"/>
            <a:ext cx="585943" cy="714860"/>
          </a:xfrm>
          <a:custGeom>
            <a:avLst/>
            <a:gdLst>
              <a:gd name="connsiteX0" fmla="*/ 0 w 585943"/>
              <a:gd name="connsiteY0" fmla="*/ 142972 h 714860"/>
              <a:gd name="connsiteX1" fmla="*/ 292972 w 585943"/>
              <a:gd name="connsiteY1" fmla="*/ 142972 h 714860"/>
              <a:gd name="connsiteX2" fmla="*/ 292972 w 585943"/>
              <a:gd name="connsiteY2" fmla="*/ 0 h 714860"/>
              <a:gd name="connsiteX3" fmla="*/ 585943 w 585943"/>
              <a:gd name="connsiteY3" fmla="*/ 357430 h 714860"/>
              <a:gd name="connsiteX4" fmla="*/ 292972 w 585943"/>
              <a:gd name="connsiteY4" fmla="*/ 714860 h 714860"/>
              <a:gd name="connsiteX5" fmla="*/ 292972 w 585943"/>
              <a:gd name="connsiteY5" fmla="*/ 571888 h 714860"/>
              <a:gd name="connsiteX6" fmla="*/ 0 w 585943"/>
              <a:gd name="connsiteY6" fmla="*/ 571888 h 714860"/>
              <a:gd name="connsiteX7" fmla="*/ 0 w 585943"/>
              <a:gd name="connsiteY7" fmla="*/ 142972 h 714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5943" h="714860">
                <a:moveTo>
                  <a:pt x="0" y="142972"/>
                </a:moveTo>
                <a:lnTo>
                  <a:pt x="292972" y="142972"/>
                </a:lnTo>
                <a:lnTo>
                  <a:pt x="292972" y="0"/>
                </a:lnTo>
                <a:lnTo>
                  <a:pt x="585943" y="357430"/>
                </a:lnTo>
                <a:lnTo>
                  <a:pt x="292972" y="714860"/>
                </a:lnTo>
                <a:lnTo>
                  <a:pt x="292972" y="571888"/>
                </a:lnTo>
                <a:lnTo>
                  <a:pt x="0" y="571888"/>
                </a:lnTo>
                <a:lnTo>
                  <a:pt x="0" y="142972"/>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42972" rIns="175782" bIns="142971" numCol="1" spcCol="1270" anchor="ctr" anchorCtr="0">
            <a:noAutofit/>
          </a:bodyPr>
          <a:lstStyle/>
          <a:p>
            <a:pPr marL="0" lvl="0" indent="0" algn="ctr" defTabSz="1333500">
              <a:lnSpc>
                <a:spcPct val="90000"/>
              </a:lnSpc>
              <a:spcBef>
                <a:spcPct val="0"/>
              </a:spcBef>
              <a:spcAft>
                <a:spcPct val="35000"/>
              </a:spcAft>
              <a:buNone/>
            </a:pPr>
            <a:endParaRPr lang="en-US" sz="3000" kern="1200"/>
          </a:p>
        </p:txBody>
      </p:sp>
      <p:sp>
        <p:nvSpPr>
          <p:cNvPr id="9" name="Freeform: Shape 8">
            <a:extLst>
              <a:ext uri="{FF2B5EF4-FFF2-40B4-BE49-F238E27FC236}">
                <a16:creationId xmlns:a16="http://schemas.microsoft.com/office/drawing/2014/main" xmlns="" id="{BE583DA6-2590-41E6-AF90-1DD4DCF758AA}"/>
              </a:ext>
            </a:extLst>
          </p:cNvPr>
          <p:cNvSpPr/>
          <p:nvPr/>
        </p:nvSpPr>
        <p:spPr>
          <a:xfrm>
            <a:off x="4597594" y="1999796"/>
            <a:ext cx="2882503" cy="1729501"/>
          </a:xfrm>
          <a:custGeom>
            <a:avLst/>
            <a:gdLst>
              <a:gd name="connsiteX0" fmla="*/ 0 w 2882503"/>
              <a:gd name="connsiteY0" fmla="*/ 172950 h 1729501"/>
              <a:gd name="connsiteX1" fmla="*/ 172950 w 2882503"/>
              <a:gd name="connsiteY1" fmla="*/ 0 h 1729501"/>
              <a:gd name="connsiteX2" fmla="*/ 2709553 w 2882503"/>
              <a:gd name="connsiteY2" fmla="*/ 0 h 1729501"/>
              <a:gd name="connsiteX3" fmla="*/ 2882503 w 2882503"/>
              <a:gd name="connsiteY3" fmla="*/ 172950 h 1729501"/>
              <a:gd name="connsiteX4" fmla="*/ 2882503 w 2882503"/>
              <a:gd name="connsiteY4" fmla="*/ 1556551 h 1729501"/>
              <a:gd name="connsiteX5" fmla="*/ 2709553 w 2882503"/>
              <a:gd name="connsiteY5" fmla="*/ 1729501 h 1729501"/>
              <a:gd name="connsiteX6" fmla="*/ 172950 w 2882503"/>
              <a:gd name="connsiteY6" fmla="*/ 1729501 h 1729501"/>
              <a:gd name="connsiteX7" fmla="*/ 0 w 2882503"/>
              <a:gd name="connsiteY7" fmla="*/ 1556551 h 1729501"/>
              <a:gd name="connsiteX8" fmla="*/ 0 w 2882503"/>
              <a:gd name="connsiteY8" fmla="*/ 172950 h 172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82503" h="1729501">
                <a:moveTo>
                  <a:pt x="0" y="172950"/>
                </a:moveTo>
                <a:cubicBezTo>
                  <a:pt x="0" y="77432"/>
                  <a:pt x="77432" y="0"/>
                  <a:pt x="172950" y="0"/>
                </a:cubicBezTo>
                <a:lnTo>
                  <a:pt x="2709553" y="0"/>
                </a:lnTo>
                <a:cubicBezTo>
                  <a:pt x="2805071" y="0"/>
                  <a:pt x="2882503" y="77432"/>
                  <a:pt x="2882503" y="172950"/>
                </a:cubicBezTo>
                <a:lnTo>
                  <a:pt x="2882503" y="1556551"/>
                </a:lnTo>
                <a:cubicBezTo>
                  <a:pt x="2882503" y="1652069"/>
                  <a:pt x="2805071" y="1729501"/>
                  <a:pt x="2709553" y="1729501"/>
                </a:cubicBezTo>
                <a:lnTo>
                  <a:pt x="172950" y="1729501"/>
                </a:lnTo>
                <a:cubicBezTo>
                  <a:pt x="77432" y="1729501"/>
                  <a:pt x="0" y="1652069"/>
                  <a:pt x="0" y="1556551"/>
                </a:cubicBezTo>
                <a:lnTo>
                  <a:pt x="0" y="172950"/>
                </a:lnTo>
                <a:close/>
              </a:path>
            </a:pathLst>
          </a:custGeom>
          <a:solidFill>
            <a:schemeClr val="tx2"/>
          </a:solidFill>
          <a:effectLst>
            <a:glow rad="63500">
              <a:schemeClr val="tx2">
                <a:alpha val="40000"/>
              </a:schemeClr>
            </a:glow>
            <a:innerShdw blurRad="63500" dist="50800">
              <a:schemeClr val="tx2">
                <a:alpha val="50000"/>
              </a:schemeClr>
            </a:innerShdw>
          </a:effectLst>
          <a:scene3d>
            <a:camera prst="isometricOffAxis1Right"/>
            <a:lightRig rig="threePt" dir="t"/>
          </a:scene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8305" tIns="298305" rIns="298305" bIns="298305" numCol="1" spcCol="1270" anchor="ctr" anchorCtr="0">
            <a:noAutofit/>
          </a:bodyPr>
          <a:lstStyle/>
          <a:p>
            <a:pPr marL="0" lvl="0" indent="0" algn="ctr" defTabSz="2889250">
              <a:lnSpc>
                <a:spcPct val="90000"/>
              </a:lnSpc>
              <a:spcBef>
                <a:spcPct val="0"/>
              </a:spcBef>
              <a:spcAft>
                <a:spcPct val="35000"/>
              </a:spcAft>
              <a:buNone/>
            </a:pPr>
            <a:r>
              <a:rPr lang="en-US" sz="2800" kern="1200" dirty="0"/>
              <a:t>Disability Policy</a:t>
            </a:r>
          </a:p>
        </p:txBody>
      </p:sp>
      <p:sp>
        <p:nvSpPr>
          <p:cNvPr id="10" name="Freeform: Shape 9">
            <a:extLst>
              <a:ext uri="{FF2B5EF4-FFF2-40B4-BE49-F238E27FC236}">
                <a16:creationId xmlns:a16="http://schemas.microsoft.com/office/drawing/2014/main" xmlns="" id="{31B7964B-2A6F-4F9D-BB4F-DD1607DC533F}"/>
              </a:ext>
            </a:extLst>
          </p:cNvPr>
          <p:cNvSpPr/>
          <p:nvPr/>
        </p:nvSpPr>
        <p:spPr>
          <a:xfrm>
            <a:off x="7746916" y="2507116"/>
            <a:ext cx="565656" cy="714860"/>
          </a:xfrm>
          <a:custGeom>
            <a:avLst/>
            <a:gdLst>
              <a:gd name="connsiteX0" fmla="*/ 0 w 565656"/>
              <a:gd name="connsiteY0" fmla="*/ 142972 h 714860"/>
              <a:gd name="connsiteX1" fmla="*/ 282828 w 565656"/>
              <a:gd name="connsiteY1" fmla="*/ 142972 h 714860"/>
              <a:gd name="connsiteX2" fmla="*/ 282828 w 565656"/>
              <a:gd name="connsiteY2" fmla="*/ 0 h 714860"/>
              <a:gd name="connsiteX3" fmla="*/ 565656 w 565656"/>
              <a:gd name="connsiteY3" fmla="*/ 357430 h 714860"/>
              <a:gd name="connsiteX4" fmla="*/ 282828 w 565656"/>
              <a:gd name="connsiteY4" fmla="*/ 714860 h 714860"/>
              <a:gd name="connsiteX5" fmla="*/ 282828 w 565656"/>
              <a:gd name="connsiteY5" fmla="*/ 571888 h 714860"/>
              <a:gd name="connsiteX6" fmla="*/ 0 w 565656"/>
              <a:gd name="connsiteY6" fmla="*/ 571888 h 714860"/>
              <a:gd name="connsiteX7" fmla="*/ 0 w 565656"/>
              <a:gd name="connsiteY7" fmla="*/ 142972 h 714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5656" h="714860">
                <a:moveTo>
                  <a:pt x="0" y="142972"/>
                </a:moveTo>
                <a:lnTo>
                  <a:pt x="282828" y="142972"/>
                </a:lnTo>
                <a:lnTo>
                  <a:pt x="282828" y="0"/>
                </a:lnTo>
                <a:lnTo>
                  <a:pt x="565656" y="357430"/>
                </a:lnTo>
                <a:lnTo>
                  <a:pt x="282828" y="714860"/>
                </a:lnTo>
                <a:lnTo>
                  <a:pt x="282828" y="571888"/>
                </a:lnTo>
                <a:lnTo>
                  <a:pt x="0" y="571888"/>
                </a:lnTo>
                <a:lnTo>
                  <a:pt x="0" y="142972"/>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42972" rIns="169697" bIns="142972" numCol="1" spcCol="1270" anchor="ctr" anchorCtr="0">
            <a:noAutofit/>
          </a:bodyPr>
          <a:lstStyle/>
          <a:p>
            <a:pPr marL="0" lvl="0" indent="0" algn="ctr" defTabSz="1333500">
              <a:lnSpc>
                <a:spcPct val="90000"/>
              </a:lnSpc>
              <a:spcBef>
                <a:spcPct val="0"/>
              </a:spcBef>
              <a:spcAft>
                <a:spcPct val="35000"/>
              </a:spcAft>
              <a:buNone/>
            </a:pPr>
            <a:endParaRPr lang="en-US" sz="3000" kern="1200"/>
          </a:p>
        </p:txBody>
      </p:sp>
      <p:sp>
        <p:nvSpPr>
          <p:cNvPr id="11" name="Freeform: Shape 10">
            <a:extLst>
              <a:ext uri="{FF2B5EF4-FFF2-40B4-BE49-F238E27FC236}">
                <a16:creationId xmlns:a16="http://schemas.microsoft.com/office/drawing/2014/main" xmlns="" id="{DB04D987-898C-4850-8758-924DDEF7708C}"/>
              </a:ext>
            </a:extLst>
          </p:cNvPr>
          <p:cNvSpPr/>
          <p:nvPr/>
        </p:nvSpPr>
        <p:spPr>
          <a:xfrm>
            <a:off x="8547372" y="1857376"/>
            <a:ext cx="3068366" cy="1871922"/>
          </a:xfrm>
          <a:custGeom>
            <a:avLst/>
            <a:gdLst>
              <a:gd name="connsiteX0" fmla="*/ 0 w 2882503"/>
              <a:gd name="connsiteY0" fmla="*/ 172950 h 1729501"/>
              <a:gd name="connsiteX1" fmla="*/ 172950 w 2882503"/>
              <a:gd name="connsiteY1" fmla="*/ 0 h 1729501"/>
              <a:gd name="connsiteX2" fmla="*/ 2709553 w 2882503"/>
              <a:gd name="connsiteY2" fmla="*/ 0 h 1729501"/>
              <a:gd name="connsiteX3" fmla="*/ 2882503 w 2882503"/>
              <a:gd name="connsiteY3" fmla="*/ 172950 h 1729501"/>
              <a:gd name="connsiteX4" fmla="*/ 2882503 w 2882503"/>
              <a:gd name="connsiteY4" fmla="*/ 1556551 h 1729501"/>
              <a:gd name="connsiteX5" fmla="*/ 2709553 w 2882503"/>
              <a:gd name="connsiteY5" fmla="*/ 1729501 h 1729501"/>
              <a:gd name="connsiteX6" fmla="*/ 172950 w 2882503"/>
              <a:gd name="connsiteY6" fmla="*/ 1729501 h 1729501"/>
              <a:gd name="connsiteX7" fmla="*/ 0 w 2882503"/>
              <a:gd name="connsiteY7" fmla="*/ 1556551 h 1729501"/>
              <a:gd name="connsiteX8" fmla="*/ 0 w 2882503"/>
              <a:gd name="connsiteY8" fmla="*/ 172950 h 172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82503" h="1729501">
                <a:moveTo>
                  <a:pt x="0" y="172950"/>
                </a:moveTo>
                <a:cubicBezTo>
                  <a:pt x="0" y="77432"/>
                  <a:pt x="77432" y="0"/>
                  <a:pt x="172950" y="0"/>
                </a:cubicBezTo>
                <a:lnTo>
                  <a:pt x="2709553" y="0"/>
                </a:lnTo>
                <a:cubicBezTo>
                  <a:pt x="2805071" y="0"/>
                  <a:pt x="2882503" y="77432"/>
                  <a:pt x="2882503" y="172950"/>
                </a:cubicBezTo>
                <a:lnTo>
                  <a:pt x="2882503" y="1556551"/>
                </a:lnTo>
                <a:cubicBezTo>
                  <a:pt x="2882503" y="1652069"/>
                  <a:pt x="2805071" y="1729501"/>
                  <a:pt x="2709553" y="1729501"/>
                </a:cubicBezTo>
                <a:lnTo>
                  <a:pt x="172950" y="1729501"/>
                </a:lnTo>
                <a:cubicBezTo>
                  <a:pt x="77432" y="1729501"/>
                  <a:pt x="0" y="1652069"/>
                  <a:pt x="0" y="1556551"/>
                </a:cubicBezTo>
                <a:lnTo>
                  <a:pt x="0" y="172950"/>
                </a:lnTo>
                <a:close/>
              </a:path>
            </a:pathLst>
          </a:custGeom>
          <a:effectLst>
            <a:glow rad="127000">
              <a:schemeClr val="accent1"/>
            </a:glow>
            <a:innerShdw blurRad="63500" dist="50800" dir="2700000">
              <a:prstClr val="black">
                <a:alpha val="50000"/>
              </a:prstClr>
            </a:innerShdw>
          </a:effectLst>
          <a:scene3d>
            <a:camera prst="isometricOffAxis1Right"/>
            <a:lightRig rig="threePt" dir="t"/>
          </a:scene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8305" tIns="298305" rIns="298305" bIns="298305" numCol="1" spcCol="1270" anchor="ctr" anchorCtr="0">
            <a:noAutofit/>
          </a:bodyPr>
          <a:lstStyle/>
          <a:p>
            <a:pPr marL="0" lvl="0" indent="0" algn="ctr" defTabSz="2889250">
              <a:lnSpc>
                <a:spcPct val="90000"/>
              </a:lnSpc>
              <a:spcBef>
                <a:spcPct val="0"/>
              </a:spcBef>
              <a:spcAft>
                <a:spcPct val="35000"/>
              </a:spcAft>
              <a:buNone/>
            </a:pPr>
            <a:r>
              <a:rPr lang="en-US" sz="2400" kern="1200" dirty="0"/>
              <a:t>HLTF – Recommendation &amp; Partnership Building</a:t>
            </a:r>
          </a:p>
        </p:txBody>
      </p:sp>
      <p:sp>
        <p:nvSpPr>
          <p:cNvPr id="13" name="Freeform: Shape 12">
            <a:extLst>
              <a:ext uri="{FF2B5EF4-FFF2-40B4-BE49-F238E27FC236}">
                <a16:creationId xmlns:a16="http://schemas.microsoft.com/office/drawing/2014/main" xmlns="" id="{2D71E6A4-8C43-47FA-9D74-870D7D4D181A}"/>
              </a:ext>
            </a:extLst>
          </p:cNvPr>
          <p:cNvSpPr/>
          <p:nvPr/>
        </p:nvSpPr>
        <p:spPr>
          <a:xfrm>
            <a:off x="609600" y="4408920"/>
            <a:ext cx="2882503" cy="1729501"/>
          </a:xfrm>
          <a:custGeom>
            <a:avLst/>
            <a:gdLst>
              <a:gd name="connsiteX0" fmla="*/ 0 w 2882503"/>
              <a:gd name="connsiteY0" fmla="*/ 172950 h 1729501"/>
              <a:gd name="connsiteX1" fmla="*/ 172950 w 2882503"/>
              <a:gd name="connsiteY1" fmla="*/ 0 h 1729501"/>
              <a:gd name="connsiteX2" fmla="*/ 2709553 w 2882503"/>
              <a:gd name="connsiteY2" fmla="*/ 0 h 1729501"/>
              <a:gd name="connsiteX3" fmla="*/ 2882503 w 2882503"/>
              <a:gd name="connsiteY3" fmla="*/ 172950 h 1729501"/>
              <a:gd name="connsiteX4" fmla="*/ 2882503 w 2882503"/>
              <a:gd name="connsiteY4" fmla="*/ 1556551 h 1729501"/>
              <a:gd name="connsiteX5" fmla="*/ 2709553 w 2882503"/>
              <a:gd name="connsiteY5" fmla="*/ 1729501 h 1729501"/>
              <a:gd name="connsiteX6" fmla="*/ 172950 w 2882503"/>
              <a:gd name="connsiteY6" fmla="*/ 1729501 h 1729501"/>
              <a:gd name="connsiteX7" fmla="*/ 0 w 2882503"/>
              <a:gd name="connsiteY7" fmla="*/ 1556551 h 1729501"/>
              <a:gd name="connsiteX8" fmla="*/ 0 w 2882503"/>
              <a:gd name="connsiteY8" fmla="*/ 172950 h 172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82503" h="1729501">
                <a:moveTo>
                  <a:pt x="0" y="172950"/>
                </a:moveTo>
                <a:cubicBezTo>
                  <a:pt x="0" y="77432"/>
                  <a:pt x="77432" y="0"/>
                  <a:pt x="172950" y="0"/>
                </a:cubicBezTo>
                <a:lnTo>
                  <a:pt x="2709553" y="0"/>
                </a:lnTo>
                <a:cubicBezTo>
                  <a:pt x="2805071" y="0"/>
                  <a:pt x="2882503" y="77432"/>
                  <a:pt x="2882503" y="172950"/>
                </a:cubicBezTo>
                <a:lnTo>
                  <a:pt x="2882503" y="1556551"/>
                </a:lnTo>
                <a:cubicBezTo>
                  <a:pt x="2882503" y="1652069"/>
                  <a:pt x="2805071" y="1729501"/>
                  <a:pt x="2709553" y="1729501"/>
                </a:cubicBezTo>
                <a:lnTo>
                  <a:pt x="172950" y="1729501"/>
                </a:lnTo>
                <a:cubicBezTo>
                  <a:pt x="77432" y="1729501"/>
                  <a:pt x="0" y="1652069"/>
                  <a:pt x="0" y="1556551"/>
                </a:cubicBezTo>
                <a:lnTo>
                  <a:pt x="0" y="172950"/>
                </a:lnTo>
                <a:close/>
              </a:path>
            </a:pathLst>
          </a:custGeom>
          <a:solidFill>
            <a:schemeClr val="accent2"/>
          </a:solidFill>
          <a:effectLst>
            <a:glow rad="228600">
              <a:schemeClr val="accent2">
                <a:alpha val="40000"/>
              </a:schemeClr>
            </a:glow>
            <a:innerShdw blurRad="63500" dist="50800">
              <a:schemeClr val="accent2">
                <a:alpha val="50000"/>
              </a:schemeClr>
            </a:innerShdw>
          </a:effectLst>
          <a:scene3d>
            <a:camera prst="isometricOffAxis1Right"/>
            <a:lightRig rig="threePt" dir="t"/>
          </a:scene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8305" tIns="298305" rIns="298305" bIns="298305" numCol="1" spcCol="1270" anchor="ctr" anchorCtr="0">
            <a:noAutofit/>
          </a:bodyPr>
          <a:lstStyle/>
          <a:p>
            <a:pPr marL="0" lvl="0" indent="0" algn="ctr" defTabSz="2889250">
              <a:lnSpc>
                <a:spcPct val="90000"/>
              </a:lnSpc>
              <a:spcBef>
                <a:spcPct val="0"/>
              </a:spcBef>
              <a:spcAft>
                <a:spcPct val="35000"/>
              </a:spcAft>
              <a:buNone/>
            </a:pPr>
            <a:r>
              <a:rPr lang="en-US" sz="2800" kern="1200" dirty="0"/>
              <a:t>Strengthen Accessibility to voting and materials</a:t>
            </a:r>
          </a:p>
        </p:txBody>
      </p:sp>
      <p:sp>
        <p:nvSpPr>
          <p:cNvPr id="14" name="Freeform: Shape 13">
            <a:extLst>
              <a:ext uri="{FF2B5EF4-FFF2-40B4-BE49-F238E27FC236}">
                <a16:creationId xmlns:a16="http://schemas.microsoft.com/office/drawing/2014/main" xmlns="" id="{6B06B1D5-9831-497A-864A-9127317A4194}"/>
              </a:ext>
            </a:extLst>
          </p:cNvPr>
          <p:cNvSpPr/>
          <p:nvPr/>
        </p:nvSpPr>
        <p:spPr>
          <a:xfrm rot="21563350">
            <a:off x="3768459" y="4894804"/>
            <a:ext cx="585943" cy="714860"/>
          </a:xfrm>
          <a:custGeom>
            <a:avLst/>
            <a:gdLst>
              <a:gd name="connsiteX0" fmla="*/ 0 w 585943"/>
              <a:gd name="connsiteY0" fmla="*/ 142972 h 714860"/>
              <a:gd name="connsiteX1" fmla="*/ 292972 w 585943"/>
              <a:gd name="connsiteY1" fmla="*/ 142972 h 714860"/>
              <a:gd name="connsiteX2" fmla="*/ 292972 w 585943"/>
              <a:gd name="connsiteY2" fmla="*/ 0 h 714860"/>
              <a:gd name="connsiteX3" fmla="*/ 585943 w 585943"/>
              <a:gd name="connsiteY3" fmla="*/ 357430 h 714860"/>
              <a:gd name="connsiteX4" fmla="*/ 292972 w 585943"/>
              <a:gd name="connsiteY4" fmla="*/ 714860 h 714860"/>
              <a:gd name="connsiteX5" fmla="*/ 292972 w 585943"/>
              <a:gd name="connsiteY5" fmla="*/ 571888 h 714860"/>
              <a:gd name="connsiteX6" fmla="*/ 0 w 585943"/>
              <a:gd name="connsiteY6" fmla="*/ 571888 h 714860"/>
              <a:gd name="connsiteX7" fmla="*/ 0 w 585943"/>
              <a:gd name="connsiteY7" fmla="*/ 142972 h 714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5943" h="714860">
                <a:moveTo>
                  <a:pt x="0" y="142972"/>
                </a:moveTo>
                <a:lnTo>
                  <a:pt x="292972" y="142972"/>
                </a:lnTo>
                <a:lnTo>
                  <a:pt x="292972" y="0"/>
                </a:lnTo>
                <a:lnTo>
                  <a:pt x="585943" y="357430"/>
                </a:lnTo>
                <a:lnTo>
                  <a:pt x="292972" y="714860"/>
                </a:lnTo>
                <a:lnTo>
                  <a:pt x="292972" y="571888"/>
                </a:lnTo>
                <a:lnTo>
                  <a:pt x="0" y="571888"/>
                </a:lnTo>
                <a:lnTo>
                  <a:pt x="0" y="142972"/>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42972" rIns="175782" bIns="142971" numCol="1" spcCol="1270" anchor="ctr" anchorCtr="0">
            <a:noAutofit/>
          </a:bodyPr>
          <a:lstStyle/>
          <a:p>
            <a:pPr marL="0" lvl="0" indent="0" algn="ctr" defTabSz="1333500">
              <a:lnSpc>
                <a:spcPct val="90000"/>
              </a:lnSpc>
              <a:spcBef>
                <a:spcPct val="0"/>
              </a:spcBef>
              <a:spcAft>
                <a:spcPct val="35000"/>
              </a:spcAft>
              <a:buNone/>
            </a:pPr>
            <a:endParaRPr lang="en-US" sz="3000" kern="1200"/>
          </a:p>
        </p:txBody>
      </p:sp>
      <p:sp>
        <p:nvSpPr>
          <p:cNvPr id="15" name="Freeform: Shape 14">
            <a:extLst>
              <a:ext uri="{FF2B5EF4-FFF2-40B4-BE49-F238E27FC236}">
                <a16:creationId xmlns:a16="http://schemas.microsoft.com/office/drawing/2014/main" xmlns="" id="{8878C482-3C03-4A91-9102-6D3B8DB6C4A9}"/>
              </a:ext>
            </a:extLst>
          </p:cNvPr>
          <p:cNvSpPr/>
          <p:nvPr/>
        </p:nvSpPr>
        <p:spPr>
          <a:xfrm>
            <a:off x="4597594" y="4366402"/>
            <a:ext cx="2882503" cy="1729501"/>
          </a:xfrm>
          <a:custGeom>
            <a:avLst/>
            <a:gdLst>
              <a:gd name="connsiteX0" fmla="*/ 0 w 2882503"/>
              <a:gd name="connsiteY0" fmla="*/ 172950 h 1729501"/>
              <a:gd name="connsiteX1" fmla="*/ 172950 w 2882503"/>
              <a:gd name="connsiteY1" fmla="*/ 0 h 1729501"/>
              <a:gd name="connsiteX2" fmla="*/ 2709553 w 2882503"/>
              <a:gd name="connsiteY2" fmla="*/ 0 h 1729501"/>
              <a:gd name="connsiteX3" fmla="*/ 2882503 w 2882503"/>
              <a:gd name="connsiteY3" fmla="*/ 172950 h 1729501"/>
              <a:gd name="connsiteX4" fmla="*/ 2882503 w 2882503"/>
              <a:gd name="connsiteY4" fmla="*/ 1556551 h 1729501"/>
              <a:gd name="connsiteX5" fmla="*/ 2709553 w 2882503"/>
              <a:gd name="connsiteY5" fmla="*/ 1729501 h 1729501"/>
              <a:gd name="connsiteX6" fmla="*/ 172950 w 2882503"/>
              <a:gd name="connsiteY6" fmla="*/ 1729501 h 1729501"/>
              <a:gd name="connsiteX7" fmla="*/ 0 w 2882503"/>
              <a:gd name="connsiteY7" fmla="*/ 1556551 h 1729501"/>
              <a:gd name="connsiteX8" fmla="*/ 0 w 2882503"/>
              <a:gd name="connsiteY8" fmla="*/ 172950 h 172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82503" h="1729501">
                <a:moveTo>
                  <a:pt x="0" y="172950"/>
                </a:moveTo>
                <a:cubicBezTo>
                  <a:pt x="0" y="77432"/>
                  <a:pt x="77432" y="0"/>
                  <a:pt x="172950" y="0"/>
                </a:cubicBezTo>
                <a:lnTo>
                  <a:pt x="2709553" y="0"/>
                </a:lnTo>
                <a:cubicBezTo>
                  <a:pt x="2805071" y="0"/>
                  <a:pt x="2882503" y="77432"/>
                  <a:pt x="2882503" y="172950"/>
                </a:cubicBezTo>
                <a:lnTo>
                  <a:pt x="2882503" y="1556551"/>
                </a:lnTo>
                <a:cubicBezTo>
                  <a:pt x="2882503" y="1652069"/>
                  <a:pt x="2805071" y="1729501"/>
                  <a:pt x="2709553" y="1729501"/>
                </a:cubicBezTo>
                <a:lnTo>
                  <a:pt x="172950" y="1729501"/>
                </a:lnTo>
                <a:cubicBezTo>
                  <a:pt x="77432" y="1729501"/>
                  <a:pt x="0" y="1652069"/>
                  <a:pt x="0" y="1556551"/>
                </a:cubicBezTo>
                <a:lnTo>
                  <a:pt x="0" y="172950"/>
                </a:lnTo>
                <a:close/>
              </a:path>
            </a:pathLst>
          </a:custGeom>
          <a:solidFill>
            <a:schemeClr val="accent4"/>
          </a:solidFill>
          <a:effectLst>
            <a:glow rad="127000">
              <a:schemeClr val="accent4"/>
            </a:glow>
            <a:innerShdw blurRad="63500" dist="50800">
              <a:schemeClr val="accent4">
                <a:alpha val="50000"/>
              </a:schemeClr>
            </a:innerShdw>
          </a:effectLst>
          <a:scene3d>
            <a:camera prst="isometricOffAxis1Right"/>
            <a:lightRig rig="threePt" dir="t"/>
          </a:scene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8305" tIns="298305" rIns="298305" bIns="298305" numCol="1" spcCol="1270" anchor="ctr" anchorCtr="0">
            <a:noAutofit/>
          </a:bodyPr>
          <a:lstStyle/>
          <a:p>
            <a:pPr marL="0" lvl="0" indent="0" algn="ctr" defTabSz="2889250">
              <a:lnSpc>
                <a:spcPct val="90000"/>
              </a:lnSpc>
              <a:spcBef>
                <a:spcPct val="0"/>
              </a:spcBef>
              <a:spcAft>
                <a:spcPct val="35000"/>
              </a:spcAft>
              <a:buNone/>
            </a:pPr>
            <a:r>
              <a:rPr lang="en-US" sz="2800" kern="1200" dirty="0"/>
              <a:t>Awareness on rights and duties</a:t>
            </a:r>
          </a:p>
        </p:txBody>
      </p:sp>
      <p:sp>
        <p:nvSpPr>
          <p:cNvPr id="16" name="Freeform: Shape 15">
            <a:extLst>
              <a:ext uri="{FF2B5EF4-FFF2-40B4-BE49-F238E27FC236}">
                <a16:creationId xmlns:a16="http://schemas.microsoft.com/office/drawing/2014/main" xmlns="" id="{DC370E41-9138-424B-914B-8E79DB1DA1DD}"/>
              </a:ext>
            </a:extLst>
          </p:cNvPr>
          <p:cNvSpPr/>
          <p:nvPr/>
        </p:nvSpPr>
        <p:spPr>
          <a:xfrm>
            <a:off x="7746916" y="4873722"/>
            <a:ext cx="565656" cy="714860"/>
          </a:xfrm>
          <a:custGeom>
            <a:avLst/>
            <a:gdLst>
              <a:gd name="connsiteX0" fmla="*/ 0 w 565656"/>
              <a:gd name="connsiteY0" fmla="*/ 142972 h 714860"/>
              <a:gd name="connsiteX1" fmla="*/ 282828 w 565656"/>
              <a:gd name="connsiteY1" fmla="*/ 142972 h 714860"/>
              <a:gd name="connsiteX2" fmla="*/ 282828 w 565656"/>
              <a:gd name="connsiteY2" fmla="*/ 0 h 714860"/>
              <a:gd name="connsiteX3" fmla="*/ 565656 w 565656"/>
              <a:gd name="connsiteY3" fmla="*/ 357430 h 714860"/>
              <a:gd name="connsiteX4" fmla="*/ 282828 w 565656"/>
              <a:gd name="connsiteY4" fmla="*/ 714860 h 714860"/>
              <a:gd name="connsiteX5" fmla="*/ 282828 w 565656"/>
              <a:gd name="connsiteY5" fmla="*/ 571888 h 714860"/>
              <a:gd name="connsiteX6" fmla="*/ 0 w 565656"/>
              <a:gd name="connsiteY6" fmla="*/ 571888 h 714860"/>
              <a:gd name="connsiteX7" fmla="*/ 0 w 565656"/>
              <a:gd name="connsiteY7" fmla="*/ 142972 h 714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5656" h="714860">
                <a:moveTo>
                  <a:pt x="0" y="142972"/>
                </a:moveTo>
                <a:lnTo>
                  <a:pt x="282828" y="142972"/>
                </a:lnTo>
                <a:lnTo>
                  <a:pt x="282828" y="0"/>
                </a:lnTo>
                <a:lnTo>
                  <a:pt x="565656" y="357430"/>
                </a:lnTo>
                <a:lnTo>
                  <a:pt x="282828" y="714860"/>
                </a:lnTo>
                <a:lnTo>
                  <a:pt x="282828" y="571888"/>
                </a:lnTo>
                <a:lnTo>
                  <a:pt x="0" y="571888"/>
                </a:lnTo>
                <a:lnTo>
                  <a:pt x="0" y="142972"/>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42972" rIns="169697" bIns="142972" numCol="1" spcCol="1270" anchor="ctr" anchorCtr="0">
            <a:noAutofit/>
          </a:bodyPr>
          <a:lstStyle/>
          <a:p>
            <a:pPr marL="0" lvl="0" indent="0" algn="ctr" defTabSz="1333500">
              <a:lnSpc>
                <a:spcPct val="90000"/>
              </a:lnSpc>
              <a:spcBef>
                <a:spcPct val="0"/>
              </a:spcBef>
              <a:spcAft>
                <a:spcPct val="35000"/>
              </a:spcAft>
              <a:buNone/>
            </a:pPr>
            <a:endParaRPr lang="en-US" sz="3000" kern="1200"/>
          </a:p>
        </p:txBody>
      </p:sp>
      <p:sp>
        <p:nvSpPr>
          <p:cNvPr id="17" name="Freeform: Shape 16">
            <a:extLst>
              <a:ext uri="{FF2B5EF4-FFF2-40B4-BE49-F238E27FC236}">
                <a16:creationId xmlns:a16="http://schemas.microsoft.com/office/drawing/2014/main" xmlns="" id="{8173AE97-F788-4704-9659-B1EE6830DC55}"/>
              </a:ext>
            </a:extLst>
          </p:cNvPr>
          <p:cNvSpPr/>
          <p:nvPr/>
        </p:nvSpPr>
        <p:spPr>
          <a:xfrm>
            <a:off x="8547372" y="4366402"/>
            <a:ext cx="2882503" cy="1729501"/>
          </a:xfrm>
          <a:custGeom>
            <a:avLst/>
            <a:gdLst>
              <a:gd name="connsiteX0" fmla="*/ 0 w 2882503"/>
              <a:gd name="connsiteY0" fmla="*/ 172950 h 1729501"/>
              <a:gd name="connsiteX1" fmla="*/ 172950 w 2882503"/>
              <a:gd name="connsiteY1" fmla="*/ 0 h 1729501"/>
              <a:gd name="connsiteX2" fmla="*/ 2709553 w 2882503"/>
              <a:gd name="connsiteY2" fmla="*/ 0 h 1729501"/>
              <a:gd name="connsiteX3" fmla="*/ 2882503 w 2882503"/>
              <a:gd name="connsiteY3" fmla="*/ 172950 h 1729501"/>
              <a:gd name="connsiteX4" fmla="*/ 2882503 w 2882503"/>
              <a:gd name="connsiteY4" fmla="*/ 1556551 h 1729501"/>
              <a:gd name="connsiteX5" fmla="*/ 2709553 w 2882503"/>
              <a:gd name="connsiteY5" fmla="*/ 1729501 h 1729501"/>
              <a:gd name="connsiteX6" fmla="*/ 172950 w 2882503"/>
              <a:gd name="connsiteY6" fmla="*/ 1729501 h 1729501"/>
              <a:gd name="connsiteX7" fmla="*/ 0 w 2882503"/>
              <a:gd name="connsiteY7" fmla="*/ 1556551 h 1729501"/>
              <a:gd name="connsiteX8" fmla="*/ 0 w 2882503"/>
              <a:gd name="connsiteY8" fmla="*/ 172950 h 172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82503" h="1729501">
                <a:moveTo>
                  <a:pt x="0" y="172950"/>
                </a:moveTo>
                <a:cubicBezTo>
                  <a:pt x="0" y="77432"/>
                  <a:pt x="77432" y="0"/>
                  <a:pt x="172950" y="0"/>
                </a:cubicBezTo>
                <a:lnTo>
                  <a:pt x="2709553" y="0"/>
                </a:lnTo>
                <a:cubicBezTo>
                  <a:pt x="2805071" y="0"/>
                  <a:pt x="2882503" y="77432"/>
                  <a:pt x="2882503" y="172950"/>
                </a:cubicBezTo>
                <a:lnTo>
                  <a:pt x="2882503" y="1556551"/>
                </a:lnTo>
                <a:cubicBezTo>
                  <a:pt x="2882503" y="1652069"/>
                  <a:pt x="2805071" y="1729501"/>
                  <a:pt x="2709553" y="1729501"/>
                </a:cubicBezTo>
                <a:lnTo>
                  <a:pt x="172950" y="1729501"/>
                </a:lnTo>
                <a:cubicBezTo>
                  <a:pt x="77432" y="1729501"/>
                  <a:pt x="0" y="1652069"/>
                  <a:pt x="0" y="1556551"/>
                </a:cubicBezTo>
                <a:lnTo>
                  <a:pt x="0" y="172950"/>
                </a:lnTo>
                <a:close/>
              </a:path>
            </a:pathLst>
          </a:custGeom>
          <a:solidFill>
            <a:srgbClr val="7030A0"/>
          </a:solidFill>
          <a:effectLst>
            <a:glow rad="228600">
              <a:srgbClr val="7030A0">
                <a:alpha val="40000"/>
              </a:srgbClr>
            </a:glow>
            <a:innerShdw blurRad="63500" dist="50800">
              <a:srgbClr val="7030A0">
                <a:alpha val="50000"/>
              </a:srgbClr>
            </a:innerShdw>
          </a:effectLst>
          <a:scene3d>
            <a:camera prst="isometricOffAxis1Right"/>
            <a:lightRig rig="threePt" dir="t"/>
          </a:scene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8305" tIns="298305" rIns="298305" bIns="298305" numCol="1" spcCol="1270" anchor="ctr" anchorCtr="0">
            <a:noAutofit/>
          </a:bodyPr>
          <a:lstStyle/>
          <a:p>
            <a:pPr marL="0" lvl="0" indent="0" algn="ctr" defTabSz="2889250">
              <a:lnSpc>
                <a:spcPct val="90000"/>
              </a:lnSpc>
              <a:spcBef>
                <a:spcPct val="0"/>
              </a:spcBef>
              <a:spcAft>
                <a:spcPct val="35000"/>
              </a:spcAft>
              <a:buNone/>
            </a:pPr>
            <a:r>
              <a:rPr lang="en-US" sz="2800" kern="1200" dirty="0"/>
              <a:t>Research and data</a:t>
            </a:r>
          </a:p>
        </p:txBody>
      </p:sp>
    </p:spTree>
    <p:extLst>
      <p:ext uri="{BB962C8B-B14F-4D97-AF65-F5344CB8AC3E}">
        <p14:creationId xmlns:p14="http://schemas.microsoft.com/office/powerpoint/2010/main" val="139956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arn(inVertical)">
                                      <p:cBhvr>
                                        <p:cTn id="36" dur="500"/>
                                        <p:tgtEl>
                                          <p:spTgt spid="14"/>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arn(inVertical)">
                                      <p:cBhvr>
                                        <p:cTn id="39" dur="5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 fill="hold"/>
                                        <p:tgtEl>
                                          <p:spTgt spid="16"/>
                                        </p:tgtEl>
                                        <p:attrNameLst>
                                          <p:attrName>ppt_x</p:attrName>
                                        </p:attrNameLst>
                                      </p:cBhvr>
                                      <p:tavLst>
                                        <p:tav tm="0">
                                          <p:val>
                                            <p:strVal val="#ppt_x"/>
                                          </p:val>
                                        </p:tav>
                                        <p:tav tm="100000">
                                          <p:val>
                                            <p:strVal val="#ppt_x"/>
                                          </p:val>
                                        </p:tav>
                                      </p:tavLst>
                                    </p:anim>
                                    <p:anim calcmode="lin" valueType="num">
                                      <p:cBhvr additive="base">
                                        <p:cTn id="45" dur="500" fill="hold"/>
                                        <p:tgtEl>
                                          <p:spTgt spid="16"/>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additive="base">
                                        <p:cTn id="48" dur="500" fill="hold"/>
                                        <p:tgtEl>
                                          <p:spTgt spid="17"/>
                                        </p:tgtEl>
                                        <p:attrNameLst>
                                          <p:attrName>ppt_x</p:attrName>
                                        </p:attrNameLst>
                                      </p:cBhvr>
                                      <p:tavLst>
                                        <p:tav tm="0">
                                          <p:val>
                                            <p:strVal val="#ppt_x"/>
                                          </p:val>
                                        </p:tav>
                                        <p:tav tm="100000">
                                          <p:val>
                                            <p:strVal val="#ppt_x"/>
                                          </p:val>
                                        </p:tav>
                                      </p:tavLst>
                                    </p:anim>
                                    <p:anim calcmode="lin" valueType="num">
                                      <p:cBhvr additive="base">
                                        <p:cTn id="4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3" grpId="0" animBg="1"/>
      <p:bldP spid="14" grpId="0" animBg="1"/>
      <p:bldP spid="15" grpId="0" animBg="1"/>
      <p:bldP spid="16" grpId="0"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F5E5FA2-5B8D-4812-9F47-5E8272DCD41A}"/>
              </a:ext>
            </a:extLst>
          </p:cNvPr>
          <p:cNvSpPr>
            <a:spLocks noGrp="1"/>
          </p:cNvSpPr>
          <p:nvPr>
            <p:ph idx="1"/>
          </p:nvPr>
        </p:nvSpPr>
        <p:spPr>
          <a:xfrm>
            <a:off x="942536" y="2250831"/>
            <a:ext cx="10563665" cy="2194560"/>
          </a:xfrm>
        </p:spPr>
        <p:txBody>
          <a:bodyPr>
            <a:normAutofit/>
          </a:bodyPr>
          <a:lstStyle/>
          <a:p>
            <a:pPr marL="0" indent="0">
              <a:buNone/>
            </a:pPr>
            <a:r>
              <a:rPr lang="en-US" sz="2400" b="1" dirty="0"/>
              <a:t>NOTE: </a:t>
            </a:r>
          </a:p>
          <a:p>
            <a:pPr marL="0" indent="0">
              <a:buNone/>
            </a:pPr>
            <a:r>
              <a:rPr lang="en-US" sz="2400" b="1" dirty="0"/>
              <a:t>Studies show that people with disabilities are interested in government and public affairs and want to participate in the democratic process. But because they are often locked out of the polling stations they stay home on election day</a:t>
            </a:r>
            <a:endParaRPr lang="en-US" sz="2400" dirty="0"/>
          </a:p>
          <a:p>
            <a:endParaRPr lang="en-US" dirty="0"/>
          </a:p>
        </p:txBody>
      </p:sp>
    </p:spTree>
    <p:extLst>
      <p:ext uri="{BB962C8B-B14F-4D97-AF65-F5344CB8AC3E}">
        <p14:creationId xmlns:p14="http://schemas.microsoft.com/office/powerpoint/2010/main" val="252912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r>
              <a:rPr lang="en-US" sz="5400" dirty="0"/>
              <a:t>				</a:t>
            </a:r>
          </a:p>
          <a:p>
            <a:pPr marL="0" indent="0">
              <a:buNone/>
            </a:pPr>
            <a:r>
              <a:rPr lang="en-US" sz="5400" dirty="0"/>
              <a:t>                        </a:t>
            </a:r>
          </a:p>
          <a:p>
            <a:pPr marL="0" indent="0">
              <a:buNone/>
            </a:pPr>
            <a:r>
              <a:rPr lang="en-US" sz="5400" dirty="0"/>
              <a:t>                             </a:t>
            </a:r>
            <a:r>
              <a:rPr lang="en-US" sz="8600" dirty="0"/>
              <a:t>THANK YOU</a:t>
            </a:r>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102205"/>
            <a:ext cx="8051800" cy="4105982"/>
          </a:xfrm>
          <a:prstGeom prst="rect">
            <a:avLst/>
          </a:prstGeom>
        </p:spPr>
      </p:pic>
    </p:spTree>
    <p:extLst>
      <p:ext uri="{BB962C8B-B14F-4D97-AF65-F5344CB8AC3E}">
        <p14:creationId xmlns:p14="http://schemas.microsoft.com/office/powerpoint/2010/main" val="235715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6FBE2CF-4DE7-44AA-98CA-7E7AABC7C620}"/>
              </a:ext>
            </a:extLst>
          </p:cNvPr>
          <p:cNvSpPr>
            <a:spLocks noGrp="1"/>
          </p:cNvSpPr>
          <p:nvPr>
            <p:ph idx="1"/>
          </p:nvPr>
        </p:nvSpPr>
        <p:spPr>
          <a:xfrm>
            <a:off x="685800" y="1796895"/>
            <a:ext cx="6261755" cy="2841093"/>
          </a:xfrm>
        </p:spPr>
        <p:txBody>
          <a:bodyPr>
            <a:normAutofit/>
          </a:bodyPr>
          <a:lstStyle/>
          <a:p>
            <a:pPr marL="0" indent="0" algn="ctr">
              <a:buNone/>
            </a:pPr>
            <a:r>
              <a:rPr lang="en-US" sz="2400" b="1" i="1" dirty="0"/>
              <a:t>“We have a moral duty to remove the barriers to participation, and to invest sufficient funding and expertise to unlock the vast potential of people with disabilities.” by </a:t>
            </a:r>
            <a:r>
              <a:rPr lang="en-US" sz="2400" i="1" dirty="0">
                <a:cs typeface="Aharoni" panose="02010803020104030203" pitchFamily="2" charset="-79"/>
              </a:rPr>
              <a:t>Stephen Hawking</a:t>
            </a:r>
          </a:p>
          <a:p>
            <a:endParaRPr lang="en-US" dirty="0"/>
          </a:p>
        </p:txBody>
      </p:sp>
      <p:pic>
        <p:nvPicPr>
          <p:cNvPr id="4" name="Picture 3">
            <a:extLst>
              <a:ext uri="{FF2B5EF4-FFF2-40B4-BE49-F238E27FC236}">
                <a16:creationId xmlns:a16="http://schemas.microsoft.com/office/drawing/2014/main" xmlns="" id="{5E6A564D-1544-4EB3-817B-6959702E7AB4}"/>
              </a:ext>
            </a:extLst>
          </p:cNvPr>
          <p:cNvPicPr>
            <a:picLocks noChangeAspect="1"/>
          </p:cNvPicPr>
          <p:nvPr/>
        </p:nvPicPr>
        <p:blipFill>
          <a:blip r:embed="rId2"/>
          <a:stretch>
            <a:fillRect/>
          </a:stretch>
        </p:blipFill>
        <p:spPr>
          <a:xfrm>
            <a:off x="6507639" y="1319753"/>
            <a:ext cx="4597671" cy="3478490"/>
          </a:xfrm>
          <a:prstGeom prst="rect">
            <a:avLst/>
          </a:prstGeom>
        </p:spPr>
      </p:pic>
    </p:spTree>
    <p:extLst>
      <p:ext uri="{BB962C8B-B14F-4D97-AF65-F5344CB8AC3E}">
        <p14:creationId xmlns:p14="http://schemas.microsoft.com/office/powerpoint/2010/main" val="2837370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D0AD077-03A6-47F6-8967-099818D062CD}"/>
              </a:ext>
            </a:extLst>
          </p:cNvPr>
          <p:cNvSpPr>
            <a:spLocks noGrp="1"/>
          </p:cNvSpPr>
          <p:nvPr>
            <p:ph idx="1"/>
          </p:nvPr>
        </p:nvSpPr>
        <p:spPr>
          <a:xfrm>
            <a:off x="7060872" y="1606288"/>
            <a:ext cx="4524669" cy="4219477"/>
          </a:xfrm>
        </p:spPr>
        <p:txBody>
          <a:bodyPr>
            <a:normAutofit/>
          </a:bodyPr>
          <a:lstStyle/>
          <a:p>
            <a:pPr marL="0" indent="0" algn="ctr">
              <a:buNone/>
            </a:pPr>
            <a:r>
              <a:rPr lang="en-US" sz="2800" dirty="0"/>
              <a:t>Article 29 – CRPD</a:t>
            </a:r>
            <a:endParaRPr lang="en-US" sz="1400" dirty="0"/>
          </a:p>
          <a:p>
            <a:pPr marL="0" indent="0" algn="ctr">
              <a:buNone/>
            </a:pPr>
            <a:r>
              <a:rPr lang="en-US" sz="1400" dirty="0">
                <a:latin typeface="Adobe Heiti Std R" panose="020B0400000000000000" pitchFamily="34" charset="-128"/>
                <a:ea typeface="Adobe Heiti Std R" panose="020B0400000000000000" pitchFamily="34" charset="-128"/>
              </a:rPr>
              <a:t> </a:t>
            </a:r>
            <a:endParaRPr lang="en-US" sz="2800" dirty="0">
              <a:latin typeface="Adobe Heiti Std R" panose="020B0400000000000000" pitchFamily="34" charset="-128"/>
              <a:ea typeface="Adobe Heiti Std R" panose="020B0400000000000000" pitchFamily="34" charset="-128"/>
            </a:endParaRPr>
          </a:p>
          <a:p>
            <a:pPr marL="0" indent="0" algn="ctr">
              <a:buNone/>
            </a:pPr>
            <a:r>
              <a:rPr lang="en-US" sz="2800" dirty="0">
                <a:latin typeface="Adobe Heiti Std R" panose="020B0400000000000000" pitchFamily="34" charset="-128"/>
                <a:ea typeface="Adobe Heiti Std R" panose="020B0400000000000000" pitchFamily="34" charset="-128"/>
              </a:rPr>
              <a:t>States Parties shall guarantee to persons with disabilities political rights and the opportunity to enjoy them on an equal basis with others</a:t>
            </a:r>
          </a:p>
          <a:p>
            <a:endParaRPr lang="en-US" dirty="0"/>
          </a:p>
        </p:txBody>
      </p:sp>
      <p:pic>
        <p:nvPicPr>
          <p:cNvPr id="5" name="Picture 4">
            <a:extLst>
              <a:ext uri="{FF2B5EF4-FFF2-40B4-BE49-F238E27FC236}">
                <a16:creationId xmlns:a16="http://schemas.microsoft.com/office/drawing/2014/main" xmlns="" id="{DB593D9E-5545-4E5E-A6E6-DDB777B49E0D}"/>
              </a:ext>
            </a:extLst>
          </p:cNvPr>
          <p:cNvPicPr>
            <a:picLocks noChangeAspect="1"/>
          </p:cNvPicPr>
          <p:nvPr/>
        </p:nvPicPr>
        <p:blipFill>
          <a:blip r:embed="rId2"/>
          <a:stretch>
            <a:fillRect/>
          </a:stretch>
        </p:blipFill>
        <p:spPr>
          <a:xfrm>
            <a:off x="180242" y="1606288"/>
            <a:ext cx="6534588" cy="4219477"/>
          </a:xfrm>
          <a:prstGeom prst="rect">
            <a:avLst/>
          </a:prstGeom>
        </p:spPr>
      </p:pic>
    </p:spTree>
    <p:extLst>
      <p:ext uri="{BB962C8B-B14F-4D97-AF65-F5344CB8AC3E}">
        <p14:creationId xmlns:p14="http://schemas.microsoft.com/office/powerpoint/2010/main" val="55614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7"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7"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9C6517-4A9D-4B73-BECD-A673EF1BA010}"/>
              </a:ext>
            </a:extLst>
          </p:cNvPr>
          <p:cNvSpPr>
            <a:spLocks noGrp="1"/>
          </p:cNvSpPr>
          <p:nvPr>
            <p:ph type="title"/>
          </p:nvPr>
        </p:nvSpPr>
        <p:spPr>
          <a:xfrm>
            <a:off x="2222695" y="1434904"/>
            <a:ext cx="8553159" cy="1223890"/>
          </a:xfrm>
        </p:spPr>
        <p:txBody>
          <a:bodyPr>
            <a:noAutofit/>
          </a:bodyPr>
          <a:lstStyle/>
          <a:p>
            <a:pPr algn="l"/>
            <a:r>
              <a:rPr lang="en-US" sz="3600" b="1" dirty="0"/>
              <a:t>Legal Provision</a:t>
            </a:r>
            <a:r>
              <a:rPr lang="en-US" sz="3600" dirty="0"/>
              <a:t/>
            </a:r>
            <a:br>
              <a:rPr lang="en-US" sz="3600" dirty="0"/>
            </a:br>
            <a:endParaRPr lang="en-US" sz="3600" dirty="0"/>
          </a:p>
        </p:txBody>
      </p:sp>
      <p:sp>
        <p:nvSpPr>
          <p:cNvPr id="3" name="Content Placeholder 2">
            <a:extLst>
              <a:ext uri="{FF2B5EF4-FFF2-40B4-BE49-F238E27FC236}">
                <a16:creationId xmlns:a16="http://schemas.microsoft.com/office/drawing/2014/main" xmlns="" id="{9C5FE868-EC3D-490A-B76A-064B92260474}"/>
              </a:ext>
            </a:extLst>
          </p:cNvPr>
          <p:cNvSpPr>
            <a:spLocks noGrp="1"/>
          </p:cNvSpPr>
          <p:nvPr>
            <p:ph idx="1"/>
          </p:nvPr>
        </p:nvSpPr>
        <p:spPr>
          <a:xfrm>
            <a:off x="812409" y="3165233"/>
            <a:ext cx="10820400" cy="1941341"/>
          </a:xfrm>
        </p:spPr>
        <p:txBody>
          <a:bodyPr>
            <a:normAutofit/>
          </a:bodyPr>
          <a:lstStyle/>
          <a:p>
            <a:pPr marL="0" indent="0">
              <a:buNone/>
            </a:pPr>
            <a:r>
              <a:rPr lang="en-US" sz="2600" dirty="0"/>
              <a:t>Section 323 of Election Act of Kingdom of Bhutan, “Election Officer shall provide all necessary assistance to the physically challenged, such as the blind, physically handicapped, illiterate, or those living in remote areas to enable them to exercise their right  to vote effectively.”</a:t>
            </a:r>
          </a:p>
          <a:p>
            <a:pPr marL="0" indent="0">
              <a:buNone/>
            </a:pPr>
            <a:endParaRPr lang="en-US" dirty="0"/>
          </a:p>
        </p:txBody>
      </p:sp>
    </p:spTree>
    <p:extLst>
      <p:ext uri="{BB962C8B-B14F-4D97-AF65-F5344CB8AC3E}">
        <p14:creationId xmlns:p14="http://schemas.microsoft.com/office/powerpoint/2010/main" val="2258227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229972-156A-410E-A631-C10E9904E38B}"/>
              </a:ext>
            </a:extLst>
          </p:cNvPr>
          <p:cNvSpPr>
            <a:spLocks noGrp="1"/>
          </p:cNvSpPr>
          <p:nvPr>
            <p:ph type="title"/>
          </p:nvPr>
        </p:nvSpPr>
        <p:spPr>
          <a:xfrm>
            <a:off x="257909" y="872199"/>
            <a:ext cx="11248292" cy="703385"/>
          </a:xfrm>
        </p:spPr>
        <p:txBody>
          <a:bodyPr>
            <a:normAutofit fontScale="90000"/>
          </a:bodyPr>
          <a:lstStyle/>
          <a:p>
            <a:pPr algn="l"/>
            <a:r>
              <a:rPr lang="en-US" sz="3200" b="1" dirty="0"/>
              <a:t>           Implementation of Section 323 of the Election Act</a:t>
            </a:r>
            <a:r>
              <a:rPr lang="en-US" sz="3200" dirty="0"/>
              <a:t/>
            </a:r>
            <a:br>
              <a:rPr lang="en-US" sz="3200" dirty="0"/>
            </a:br>
            <a:endParaRPr lang="en-US" sz="3200" dirty="0"/>
          </a:p>
        </p:txBody>
      </p:sp>
      <p:sp>
        <p:nvSpPr>
          <p:cNvPr id="5" name="Oval 4">
            <a:extLst>
              <a:ext uri="{FF2B5EF4-FFF2-40B4-BE49-F238E27FC236}">
                <a16:creationId xmlns:a16="http://schemas.microsoft.com/office/drawing/2014/main" xmlns="" id="{918418DE-833C-4C3F-9D1A-D6208A82D0DD}"/>
              </a:ext>
            </a:extLst>
          </p:cNvPr>
          <p:cNvSpPr/>
          <p:nvPr/>
        </p:nvSpPr>
        <p:spPr>
          <a:xfrm>
            <a:off x="3732119" y="2813437"/>
            <a:ext cx="4146496" cy="202423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800" b="1" dirty="0">
                <a:latin typeface="Arial Black" panose="020B0A04020102020204" pitchFamily="34" charset="0"/>
              </a:rPr>
              <a:t>Responsibility of Election Officers</a:t>
            </a:r>
            <a:endParaRPr lang="en-US" sz="2800" dirty="0">
              <a:latin typeface="Arial Black" panose="020B0A04020102020204" pitchFamily="34" charset="0"/>
            </a:endParaRPr>
          </a:p>
        </p:txBody>
      </p:sp>
      <p:sp>
        <p:nvSpPr>
          <p:cNvPr id="6" name="Rectangle: Rounded Corners 5">
            <a:extLst>
              <a:ext uri="{FF2B5EF4-FFF2-40B4-BE49-F238E27FC236}">
                <a16:creationId xmlns:a16="http://schemas.microsoft.com/office/drawing/2014/main" xmlns="" id="{445F3AA1-2681-4424-9F92-ECE8F46D4724}"/>
              </a:ext>
            </a:extLst>
          </p:cNvPr>
          <p:cNvSpPr/>
          <p:nvPr/>
        </p:nvSpPr>
        <p:spPr>
          <a:xfrm>
            <a:off x="707010" y="1947765"/>
            <a:ext cx="2912883" cy="772998"/>
          </a:xfrm>
          <a:prstGeom prst="roundRect">
            <a:avLst/>
          </a:prstGeom>
          <a:solidFill>
            <a:schemeClr val="accent2">
              <a:lumMod val="60000"/>
              <a:lumOff val="40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dirty="0"/>
              <a:t>1. Physical Assistance</a:t>
            </a:r>
          </a:p>
        </p:txBody>
      </p:sp>
      <p:sp>
        <p:nvSpPr>
          <p:cNvPr id="7" name="Rectangle: Rounded Corners 6">
            <a:extLst>
              <a:ext uri="{FF2B5EF4-FFF2-40B4-BE49-F238E27FC236}">
                <a16:creationId xmlns:a16="http://schemas.microsoft.com/office/drawing/2014/main" xmlns="" id="{D4FC9813-7498-481C-977B-A115A4B3E762}"/>
              </a:ext>
            </a:extLst>
          </p:cNvPr>
          <p:cNvSpPr/>
          <p:nvPr/>
        </p:nvSpPr>
        <p:spPr>
          <a:xfrm>
            <a:off x="919622" y="5224168"/>
            <a:ext cx="3009827" cy="772998"/>
          </a:xfrm>
          <a:prstGeom prst="roundRect">
            <a:avLst/>
          </a:prstGeom>
          <a:solidFill>
            <a:schemeClr val="accent1">
              <a:lumMod val="60000"/>
              <a:lumOff val="40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dirty="0"/>
              <a:t>2. Preferential Access</a:t>
            </a:r>
          </a:p>
        </p:txBody>
      </p:sp>
      <p:sp>
        <p:nvSpPr>
          <p:cNvPr id="8" name="Rectangle: Rounded Corners 7">
            <a:extLst>
              <a:ext uri="{FF2B5EF4-FFF2-40B4-BE49-F238E27FC236}">
                <a16:creationId xmlns:a16="http://schemas.microsoft.com/office/drawing/2014/main" xmlns="" id="{3E753BE6-3DDA-4326-9846-D1A507EF9BD5}"/>
              </a:ext>
            </a:extLst>
          </p:cNvPr>
          <p:cNvSpPr/>
          <p:nvPr/>
        </p:nvSpPr>
        <p:spPr>
          <a:xfrm>
            <a:off x="8144216" y="1706348"/>
            <a:ext cx="2912883" cy="772998"/>
          </a:xfrm>
          <a:prstGeom prst="roundRect">
            <a:avLst/>
          </a:prstGeom>
          <a:solidFill>
            <a:schemeClr val="tx2">
              <a:lumMod val="40000"/>
              <a:lumOff val="60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dirty="0"/>
              <a:t>3. Voter Awareness</a:t>
            </a:r>
          </a:p>
        </p:txBody>
      </p:sp>
      <p:sp>
        <p:nvSpPr>
          <p:cNvPr id="9" name="Rectangle: Rounded Corners 8">
            <a:extLst>
              <a:ext uri="{FF2B5EF4-FFF2-40B4-BE49-F238E27FC236}">
                <a16:creationId xmlns:a16="http://schemas.microsoft.com/office/drawing/2014/main" xmlns="" id="{84E6B2BC-20B3-484B-8846-F4F210DCE5A2}"/>
              </a:ext>
            </a:extLst>
          </p:cNvPr>
          <p:cNvSpPr/>
          <p:nvPr/>
        </p:nvSpPr>
        <p:spPr>
          <a:xfrm>
            <a:off x="8286724" y="5224168"/>
            <a:ext cx="2912883" cy="772998"/>
          </a:xfrm>
          <a:prstGeom prst="roundRect">
            <a:avLst/>
          </a:prstGeom>
          <a:solidFill>
            <a:schemeClr val="accent2">
              <a:lumMod val="60000"/>
              <a:lumOff val="40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dirty="0"/>
              <a:t>4. Special Considerations</a:t>
            </a:r>
          </a:p>
        </p:txBody>
      </p:sp>
      <p:sp>
        <p:nvSpPr>
          <p:cNvPr id="10" name="Arrow: Down 9">
            <a:extLst>
              <a:ext uri="{FF2B5EF4-FFF2-40B4-BE49-F238E27FC236}">
                <a16:creationId xmlns:a16="http://schemas.microsoft.com/office/drawing/2014/main" xmlns="" id="{AC12BBFC-F135-473B-BE1B-56805BDF7B23}"/>
              </a:ext>
            </a:extLst>
          </p:cNvPr>
          <p:cNvSpPr/>
          <p:nvPr/>
        </p:nvSpPr>
        <p:spPr>
          <a:xfrm rot="7214100">
            <a:off x="3913923" y="2361342"/>
            <a:ext cx="315666" cy="7729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xmlns="" id="{697ABA11-383F-4501-8E0E-4AD522177CFF}"/>
              </a:ext>
            </a:extLst>
          </p:cNvPr>
          <p:cNvSpPr/>
          <p:nvPr/>
        </p:nvSpPr>
        <p:spPr>
          <a:xfrm rot="13288746">
            <a:off x="7754648" y="2561496"/>
            <a:ext cx="315666" cy="7729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Down 11">
            <a:extLst>
              <a:ext uri="{FF2B5EF4-FFF2-40B4-BE49-F238E27FC236}">
                <a16:creationId xmlns:a16="http://schemas.microsoft.com/office/drawing/2014/main" xmlns="" id="{9AEE7E2E-3213-4BBD-A7C9-B21418078AD4}"/>
              </a:ext>
            </a:extLst>
          </p:cNvPr>
          <p:cNvSpPr/>
          <p:nvPr/>
        </p:nvSpPr>
        <p:spPr>
          <a:xfrm rot="18983568">
            <a:off x="7720782" y="4473107"/>
            <a:ext cx="315666" cy="7729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xmlns="" id="{2311D04F-105E-4FDF-BC9D-EC9330FB4C88}"/>
              </a:ext>
            </a:extLst>
          </p:cNvPr>
          <p:cNvSpPr/>
          <p:nvPr/>
        </p:nvSpPr>
        <p:spPr>
          <a:xfrm rot="2384765">
            <a:off x="4091587" y="4644420"/>
            <a:ext cx="315666" cy="7729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162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1000"/>
                                        <p:tgtEl>
                                          <p:spTgt spid="11"/>
                                        </p:tgtEl>
                                      </p:cBhvr>
                                    </p:animEffect>
                                    <p:anim calcmode="lin" valueType="num">
                                      <p:cBhvr>
                                        <p:cTn id="44" dur="1000" fill="hold"/>
                                        <p:tgtEl>
                                          <p:spTgt spid="11"/>
                                        </p:tgtEl>
                                        <p:attrNameLst>
                                          <p:attrName>ppt_x</p:attrName>
                                        </p:attrNameLst>
                                      </p:cBhvr>
                                      <p:tavLst>
                                        <p:tav tm="0">
                                          <p:val>
                                            <p:strVal val="#ppt_x"/>
                                          </p:val>
                                        </p:tav>
                                        <p:tav tm="100000">
                                          <p:val>
                                            <p:strVal val="#ppt_x"/>
                                          </p:val>
                                        </p:tav>
                                      </p:tavLst>
                                    </p:anim>
                                    <p:anim calcmode="lin" valueType="num">
                                      <p:cBhvr>
                                        <p:cTn id="4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1000"/>
                                        <p:tgtEl>
                                          <p:spTgt spid="9"/>
                                        </p:tgtEl>
                                      </p:cBhvr>
                                    </p:animEffect>
                                    <p:anim calcmode="lin" valueType="num">
                                      <p:cBhvr>
                                        <p:cTn id="51" dur="1000" fill="hold"/>
                                        <p:tgtEl>
                                          <p:spTgt spid="9"/>
                                        </p:tgtEl>
                                        <p:attrNameLst>
                                          <p:attrName>ppt_x</p:attrName>
                                        </p:attrNameLst>
                                      </p:cBhvr>
                                      <p:tavLst>
                                        <p:tav tm="0">
                                          <p:val>
                                            <p:strVal val="#ppt_x"/>
                                          </p:val>
                                        </p:tav>
                                        <p:tav tm="100000">
                                          <p:val>
                                            <p:strVal val="#ppt_x"/>
                                          </p:val>
                                        </p:tav>
                                      </p:tavLst>
                                    </p:anim>
                                    <p:anim calcmode="lin" valueType="num">
                                      <p:cBhvr>
                                        <p:cTn id="52" dur="1000" fill="hold"/>
                                        <p:tgtEl>
                                          <p:spTgt spid="9"/>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1000"/>
                                        <p:tgtEl>
                                          <p:spTgt spid="12"/>
                                        </p:tgtEl>
                                      </p:cBhvr>
                                    </p:animEffect>
                                    <p:anim calcmode="lin" valueType="num">
                                      <p:cBhvr>
                                        <p:cTn id="56" dur="1000" fill="hold"/>
                                        <p:tgtEl>
                                          <p:spTgt spid="12"/>
                                        </p:tgtEl>
                                        <p:attrNameLst>
                                          <p:attrName>ppt_x</p:attrName>
                                        </p:attrNameLst>
                                      </p:cBhvr>
                                      <p:tavLst>
                                        <p:tav tm="0">
                                          <p:val>
                                            <p:strVal val="#ppt_x"/>
                                          </p:val>
                                        </p:tav>
                                        <p:tav tm="100000">
                                          <p:val>
                                            <p:strVal val="#ppt_x"/>
                                          </p:val>
                                        </p:tav>
                                      </p:tavLst>
                                    </p:anim>
                                    <p:anim calcmode="lin" valueType="num">
                                      <p:cBhvr>
                                        <p:cTn id="5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DAA9BA-7036-41FB-B994-D48514B0F0E5}"/>
              </a:ext>
            </a:extLst>
          </p:cNvPr>
          <p:cNvSpPr>
            <a:spLocks noGrp="1"/>
          </p:cNvSpPr>
          <p:nvPr>
            <p:ph type="title"/>
          </p:nvPr>
        </p:nvSpPr>
        <p:spPr>
          <a:xfrm>
            <a:off x="1827627" y="834711"/>
            <a:ext cx="8610600" cy="1293028"/>
          </a:xfrm>
        </p:spPr>
        <p:txBody>
          <a:bodyPr>
            <a:normAutofit/>
          </a:bodyPr>
          <a:lstStyle/>
          <a:p>
            <a:pPr algn="l"/>
            <a:r>
              <a:rPr lang="en-US" sz="3600" b="1" dirty="0"/>
              <a:t>Background</a:t>
            </a:r>
            <a:endParaRPr lang="en-US" sz="3600" dirty="0"/>
          </a:p>
        </p:txBody>
      </p:sp>
      <p:sp>
        <p:nvSpPr>
          <p:cNvPr id="3" name="Content Placeholder 2">
            <a:extLst>
              <a:ext uri="{FF2B5EF4-FFF2-40B4-BE49-F238E27FC236}">
                <a16:creationId xmlns:a16="http://schemas.microsoft.com/office/drawing/2014/main" xmlns="" id="{46B1BE76-BFA9-4F8D-AA56-866BE029FD9B}"/>
              </a:ext>
            </a:extLst>
          </p:cNvPr>
          <p:cNvSpPr>
            <a:spLocks noGrp="1"/>
          </p:cNvSpPr>
          <p:nvPr>
            <p:ph idx="1"/>
          </p:nvPr>
        </p:nvSpPr>
        <p:spPr>
          <a:xfrm>
            <a:off x="759656" y="2264899"/>
            <a:ext cx="10746545" cy="3953789"/>
          </a:xfrm>
        </p:spPr>
        <p:txBody>
          <a:bodyPr>
            <a:normAutofit/>
          </a:bodyPr>
          <a:lstStyle/>
          <a:p>
            <a:r>
              <a:rPr lang="en-US" sz="2400" dirty="0"/>
              <a:t>Discussion at all level – on PwDs</a:t>
            </a:r>
          </a:p>
          <a:p>
            <a:r>
              <a:rPr lang="en-US" sz="2400" dirty="0"/>
              <a:t>Policies on PwDs – formulate </a:t>
            </a:r>
          </a:p>
          <a:p>
            <a:r>
              <a:rPr lang="en-US" sz="2400" dirty="0"/>
              <a:t>Bhutan – a late entry to the institution of voting and democracy</a:t>
            </a:r>
          </a:p>
          <a:p>
            <a:r>
              <a:rPr lang="en-US" sz="2400" dirty="0"/>
              <a:t>Advantage - Act, Rules and Regulations and Guidelines </a:t>
            </a:r>
          </a:p>
          <a:p>
            <a:r>
              <a:rPr lang="en-US" sz="2400" dirty="0"/>
              <a:t>Population  - 7, 50,000</a:t>
            </a:r>
          </a:p>
          <a:p>
            <a:r>
              <a:rPr lang="en-US" sz="2400" dirty="0"/>
              <a:t>Little over 400, 000 voters </a:t>
            </a:r>
          </a:p>
          <a:p>
            <a:r>
              <a:rPr lang="en-US" sz="2400" dirty="0"/>
              <a:t>Still faces challenges </a:t>
            </a:r>
          </a:p>
          <a:p>
            <a:pPr marL="0" indent="0">
              <a:buNone/>
            </a:pPr>
            <a:r>
              <a:rPr lang="en-US" sz="3200" b="1" dirty="0"/>
              <a:t>                                  </a:t>
            </a:r>
          </a:p>
          <a:p>
            <a:pPr marL="0" indent="0">
              <a:buNone/>
            </a:pPr>
            <a:endParaRPr lang="en-US" dirty="0"/>
          </a:p>
        </p:txBody>
      </p:sp>
    </p:spTree>
    <p:extLst>
      <p:ext uri="{BB962C8B-B14F-4D97-AF65-F5344CB8AC3E}">
        <p14:creationId xmlns:p14="http://schemas.microsoft.com/office/powerpoint/2010/main" val="296102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2995DB-A20B-4C5C-B3A5-4A27C17E5F02}"/>
              </a:ext>
            </a:extLst>
          </p:cNvPr>
          <p:cNvSpPr>
            <a:spLocks noGrp="1"/>
          </p:cNvSpPr>
          <p:nvPr>
            <p:ph type="title"/>
          </p:nvPr>
        </p:nvSpPr>
        <p:spPr>
          <a:xfrm>
            <a:off x="1474763" y="1172337"/>
            <a:ext cx="8610600" cy="1293028"/>
          </a:xfrm>
        </p:spPr>
        <p:txBody>
          <a:bodyPr>
            <a:normAutofit fontScale="90000"/>
          </a:bodyPr>
          <a:lstStyle/>
          <a:p>
            <a:r>
              <a:rPr lang="en-US" dirty="0"/>
              <a:t/>
            </a:r>
            <a:br>
              <a:rPr lang="en-US" dirty="0"/>
            </a:br>
            <a:endParaRPr lang="en-US" dirty="0"/>
          </a:p>
        </p:txBody>
      </p:sp>
      <p:sp>
        <p:nvSpPr>
          <p:cNvPr id="6" name="Flowchart: Alternate Process 5">
            <a:extLst>
              <a:ext uri="{FF2B5EF4-FFF2-40B4-BE49-F238E27FC236}">
                <a16:creationId xmlns:a16="http://schemas.microsoft.com/office/drawing/2014/main" xmlns="" id="{A2FF8999-93CF-45B3-95C6-C4449B2D7F0C}"/>
              </a:ext>
            </a:extLst>
          </p:cNvPr>
          <p:cNvSpPr/>
          <p:nvPr/>
        </p:nvSpPr>
        <p:spPr>
          <a:xfrm>
            <a:off x="4967416" y="437111"/>
            <a:ext cx="4040659" cy="1297460"/>
          </a:xfrm>
          <a:prstGeom prst="flowChartAlternate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PS - schools, hospital, govt. buildings – without facilities </a:t>
            </a:r>
          </a:p>
        </p:txBody>
      </p:sp>
      <p:sp>
        <p:nvSpPr>
          <p:cNvPr id="7" name="Flowchart: Connector 6">
            <a:extLst>
              <a:ext uri="{FF2B5EF4-FFF2-40B4-BE49-F238E27FC236}">
                <a16:creationId xmlns:a16="http://schemas.microsoft.com/office/drawing/2014/main" xmlns="" id="{9E09C512-10A4-487C-B148-76D795142F75}"/>
              </a:ext>
            </a:extLst>
          </p:cNvPr>
          <p:cNvSpPr/>
          <p:nvPr/>
        </p:nvSpPr>
        <p:spPr>
          <a:xfrm>
            <a:off x="247301" y="1707545"/>
            <a:ext cx="2953265" cy="2743200"/>
          </a:xfrm>
          <a:prstGeom prst="flowChartConnector">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Polling Station – Accessibility</a:t>
            </a:r>
            <a:endParaRPr lang="en-US" sz="2400" dirty="0"/>
          </a:p>
        </p:txBody>
      </p:sp>
      <p:sp>
        <p:nvSpPr>
          <p:cNvPr id="8" name="Flowchart: Alternate Process 7">
            <a:extLst>
              <a:ext uri="{FF2B5EF4-FFF2-40B4-BE49-F238E27FC236}">
                <a16:creationId xmlns:a16="http://schemas.microsoft.com/office/drawing/2014/main" xmlns="" id="{AAAE17BF-1BD6-403E-B506-AC1B489A0116}"/>
              </a:ext>
            </a:extLst>
          </p:cNvPr>
          <p:cNvSpPr/>
          <p:nvPr/>
        </p:nvSpPr>
        <p:spPr>
          <a:xfrm>
            <a:off x="7562335" y="1851377"/>
            <a:ext cx="4040659" cy="1297460"/>
          </a:xfrm>
          <a:prstGeom prst="flowChartAlternate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Inhospitable geographic terrain of the country</a:t>
            </a:r>
          </a:p>
        </p:txBody>
      </p:sp>
      <p:sp>
        <p:nvSpPr>
          <p:cNvPr id="9" name="Flowchart: Alternate Process 8">
            <a:extLst>
              <a:ext uri="{FF2B5EF4-FFF2-40B4-BE49-F238E27FC236}">
                <a16:creationId xmlns:a16="http://schemas.microsoft.com/office/drawing/2014/main" xmlns="" id="{9E731BA7-923E-4538-90F3-DBCC60AF087A}"/>
              </a:ext>
            </a:extLst>
          </p:cNvPr>
          <p:cNvSpPr/>
          <p:nvPr/>
        </p:nvSpPr>
        <p:spPr>
          <a:xfrm>
            <a:off x="5091074" y="5008171"/>
            <a:ext cx="4040659" cy="1297460"/>
          </a:xfrm>
          <a:prstGeom prst="flowChartAlternate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Road connectivity – No house connectivity </a:t>
            </a:r>
          </a:p>
        </p:txBody>
      </p:sp>
      <p:sp>
        <p:nvSpPr>
          <p:cNvPr id="10" name="Flowchart: Alternate Process 9">
            <a:extLst>
              <a:ext uri="{FF2B5EF4-FFF2-40B4-BE49-F238E27FC236}">
                <a16:creationId xmlns:a16="http://schemas.microsoft.com/office/drawing/2014/main" xmlns="" id="{A32E778B-E2EA-49E3-B755-7FC752408B13}"/>
              </a:ext>
            </a:extLst>
          </p:cNvPr>
          <p:cNvSpPr/>
          <p:nvPr/>
        </p:nvSpPr>
        <p:spPr>
          <a:xfrm>
            <a:off x="7519934" y="3363102"/>
            <a:ext cx="4040659" cy="1297460"/>
          </a:xfrm>
          <a:prstGeom prst="flowChartAlternate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Home – not friendly</a:t>
            </a:r>
          </a:p>
        </p:txBody>
      </p:sp>
      <p:sp>
        <p:nvSpPr>
          <p:cNvPr id="11" name="Arrow: Down 10">
            <a:extLst>
              <a:ext uri="{FF2B5EF4-FFF2-40B4-BE49-F238E27FC236}">
                <a16:creationId xmlns:a16="http://schemas.microsoft.com/office/drawing/2014/main" xmlns="" id="{4CF495E1-1FC9-44E8-AC3D-72D67C44BBC2}"/>
              </a:ext>
            </a:extLst>
          </p:cNvPr>
          <p:cNvSpPr/>
          <p:nvPr/>
        </p:nvSpPr>
        <p:spPr>
          <a:xfrm rot="14325893">
            <a:off x="3829397" y="490489"/>
            <a:ext cx="206040" cy="1964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Arrow: Down 11">
            <a:extLst>
              <a:ext uri="{FF2B5EF4-FFF2-40B4-BE49-F238E27FC236}">
                <a16:creationId xmlns:a16="http://schemas.microsoft.com/office/drawing/2014/main" xmlns="" id="{153BE5A5-0BCF-4A71-9963-30BCE3F19573}"/>
              </a:ext>
            </a:extLst>
          </p:cNvPr>
          <p:cNvSpPr/>
          <p:nvPr/>
        </p:nvSpPr>
        <p:spPr>
          <a:xfrm rot="15766882">
            <a:off x="5177684" y="683995"/>
            <a:ext cx="201982" cy="38722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Down 12">
            <a:extLst>
              <a:ext uri="{FF2B5EF4-FFF2-40B4-BE49-F238E27FC236}">
                <a16:creationId xmlns:a16="http://schemas.microsoft.com/office/drawing/2014/main" xmlns="" id="{34AADC14-A3BF-4E76-A015-2855FAA53E84}"/>
              </a:ext>
            </a:extLst>
          </p:cNvPr>
          <p:cNvSpPr/>
          <p:nvPr/>
        </p:nvSpPr>
        <p:spPr>
          <a:xfrm rot="16942881">
            <a:off x="5091135" y="1793038"/>
            <a:ext cx="219147" cy="38642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Arrow: Down 13">
            <a:extLst>
              <a:ext uri="{FF2B5EF4-FFF2-40B4-BE49-F238E27FC236}">
                <a16:creationId xmlns:a16="http://schemas.microsoft.com/office/drawing/2014/main" xmlns="" id="{DEC12A04-B0F0-4CC8-ABD2-6F66F24E10D9}"/>
              </a:ext>
            </a:extLst>
          </p:cNvPr>
          <p:cNvSpPr/>
          <p:nvPr/>
        </p:nvSpPr>
        <p:spPr>
          <a:xfrm rot="17849886">
            <a:off x="3803837" y="4003590"/>
            <a:ext cx="206040" cy="1964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4528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1000"/>
                                        <p:tgtEl>
                                          <p:spTgt spid="10"/>
                                        </p:tgtEl>
                                      </p:cBhvr>
                                    </p:animEffect>
                                    <p:anim calcmode="lin" valueType="num">
                                      <p:cBhvr>
                                        <p:cTn id="44" dur="1000" fill="hold"/>
                                        <p:tgtEl>
                                          <p:spTgt spid="10"/>
                                        </p:tgtEl>
                                        <p:attrNameLst>
                                          <p:attrName>ppt_x</p:attrName>
                                        </p:attrNameLst>
                                      </p:cBhvr>
                                      <p:tavLst>
                                        <p:tav tm="0">
                                          <p:val>
                                            <p:strVal val="#ppt_x"/>
                                          </p:val>
                                        </p:tav>
                                        <p:tav tm="100000">
                                          <p:val>
                                            <p:strVal val="#ppt_x"/>
                                          </p:val>
                                        </p:tav>
                                      </p:tavLst>
                                    </p:anim>
                                    <p:anim calcmode="lin" valueType="num">
                                      <p:cBhvr>
                                        <p:cTn id="4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1000"/>
                                        <p:tgtEl>
                                          <p:spTgt spid="14"/>
                                        </p:tgtEl>
                                      </p:cBhvr>
                                    </p:animEffect>
                                    <p:anim calcmode="lin" valueType="num">
                                      <p:cBhvr>
                                        <p:cTn id="51" dur="1000" fill="hold"/>
                                        <p:tgtEl>
                                          <p:spTgt spid="14"/>
                                        </p:tgtEl>
                                        <p:attrNameLst>
                                          <p:attrName>ppt_x</p:attrName>
                                        </p:attrNameLst>
                                      </p:cBhvr>
                                      <p:tavLst>
                                        <p:tav tm="0">
                                          <p:val>
                                            <p:strVal val="#ppt_x"/>
                                          </p:val>
                                        </p:tav>
                                        <p:tav tm="100000">
                                          <p:val>
                                            <p:strVal val="#ppt_x"/>
                                          </p:val>
                                        </p:tav>
                                      </p:tavLst>
                                    </p:anim>
                                    <p:anim calcmode="lin" valueType="num">
                                      <p:cBhvr>
                                        <p:cTn id="52" dur="1000" fill="hold"/>
                                        <p:tgtEl>
                                          <p:spTgt spid="14"/>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fade">
                                      <p:cBhvr>
                                        <p:cTn id="55" dur="1000"/>
                                        <p:tgtEl>
                                          <p:spTgt spid="9"/>
                                        </p:tgtEl>
                                      </p:cBhvr>
                                    </p:animEffect>
                                    <p:anim calcmode="lin" valueType="num">
                                      <p:cBhvr>
                                        <p:cTn id="56" dur="1000" fill="hold"/>
                                        <p:tgtEl>
                                          <p:spTgt spid="9"/>
                                        </p:tgtEl>
                                        <p:attrNameLst>
                                          <p:attrName>ppt_x</p:attrName>
                                        </p:attrNameLst>
                                      </p:cBhvr>
                                      <p:tavLst>
                                        <p:tav tm="0">
                                          <p:val>
                                            <p:strVal val="#ppt_x"/>
                                          </p:val>
                                        </p:tav>
                                        <p:tav tm="100000">
                                          <p:val>
                                            <p:strVal val="#ppt_x"/>
                                          </p:val>
                                        </p:tav>
                                      </p:tavLst>
                                    </p:anim>
                                    <p:anim calcmode="lin" valueType="num">
                                      <p:cBhvr>
                                        <p:cTn id="5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F751B8-0B10-4431-ABEC-3D680A7917AB}"/>
              </a:ext>
            </a:extLst>
          </p:cNvPr>
          <p:cNvSpPr>
            <a:spLocks noGrp="1"/>
          </p:cNvSpPr>
          <p:nvPr>
            <p:ph type="title"/>
          </p:nvPr>
        </p:nvSpPr>
        <p:spPr>
          <a:xfrm>
            <a:off x="769350" y="2782486"/>
            <a:ext cx="3580227" cy="1293028"/>
          </a:xfrm>
        </p:spPr>
        <p:txBody>
          <a:bodyPr>
            <a:normAutofit/>
          </a:bodyPr>
          <a:lstStyle/>
          <a:p>
            <a:pPr algn="l"/>
            <a:r>
              <a:rPr lang="en-US" dirty="0"/>
              <a:t> </a:t>
            </a:r>
          </a:p>
        </p:txBody>
      </p:sp>
      <p:graphicFrame>
        <p:nvGraphicFramePr>
          <p:cNvPr id="4" name="Diagram 3">
            <a:extLst>
              <a:ext uri="{FF2B5EF4-FFF2-40B4-BE49-F238E27FC236}">
                <a16:creationId xmlns:a16="http://schemas.microsoft.com/office/drawing/2014/main" xmlns="" id="{0FD2AADD-C3F2-4C72-A094-A0BEC2F477EC}"/>
              </a:ext>
            </a:extLst>
          </p:cNvPr>
          <p:cNvGraphicFramePr/>
          <p:nvPr>
            <p:extLst>
              <p:ext uri="{D42A27DB-BD31-4B8C-83A1-F6EECF244321}">
                <p14:modId xmlns:p14="http://schemas.microsoft.com/office/powerpoint/2010/main" val="3081965808"/>
              </p:ext>
            </p:extLst>
          </p:nvPr>
        </p:nvGraphicFramePr>
        <p:xfrm>
          <a:off x="4843849" y="236837"/>
          <a:ext cx="6820929" cy="61516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Oval 5">
            <a:extLst>
              <a:ext uri="{FF2B5EF4-FFF2-40B4-BE49-F238E27FC236}">
                <a16:creationId xmlns:a16="http://schemas.microsoft.com/office/drawing/2014/main" xmlns="" id="{09BEC5B6-7DC6-477A-ACA8-9885EA6B43A8}"/>
              </a:ext>
            </a:extLst>
          </p:cNvPr>
          <p:cNvSpPr/>
          <p:nvPr/>
        </p:nvSpPr>
        <p:spPr>
          <a:xfrm>
            <a:off x="373931" y="1878228"/>
            <a:ext cx="3431949" cy="260506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t>Intervention</a:t>
            </a:r>
          </a:p>
        </p:txBody>
      </p:sp>
      <p:sp>
        <p:nvSpPr>
          <p:cNvPr id="8" name="Equals 7">
            <a:extLst>
              <a:ext uri="{FF2B5EF4-FFF2-40B4-BE49-F238E27FC236}">
                <a16:creationId xmlns:a16="http://schemas.microsoft.com/office/drawing/2014/main" xmlns="" id="{31E45AF0-E2C8-4282-85D7-FC60887BF30A}"/>
              </a:ext>
            </a:extLst>
          </p:cNvPr>
          <p:cNvSpPr/>
          <p:nvPr/>
        </p:nvSpPr>
        <p:spPr>
          <a:xfrm>
            <a:off x="3805880" y="2761736"/>
            <a:ext cx="1198606" cy="838044"/>
          </a:xfrm>
          <a:prstGeom prst="mathEqual">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3063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6"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EF4247-B565-48AB-A201-909C0C7AFCEB}"/>
              </a:ext>
            </a:extLst>
          </p:cNvPr>
          <p:cNvSpPr>
            <a:spLocks noGrp="1"/>
          </p:cNvSpPr>
          <p:nvPr>
            <p:ph type="title"/>
          </p:nvPr>
        </p:nvSpPr>
        <p:spPr>
          <a:xfrm>
            <a:off x="1603717" y="764373"/>
            <a:ext cx="9902483" cy="1293028"/>
          </a:xfrm>
        </p:spPr>
        <p:txBody>
          <a:bodyPr>
            <a:normAutofit/>
          </a:bodyPr>
          <a:lstStyle/>
          <a:p>
            <a:pPr algn="l"/>
            <a:r>
              <a:rPr lang="en-US" dirty="0"/>
              <a:t>Recently collected data </a:t>
            </a:r>
          </a:p>
        </p:txBody>
      </p:sp>
      <p:graphicFrame>
        <p:nvGraphicFramePr>
          <p:cNvPr id="7" name="Content Placeholder 6">
            <a:extLst>
              <a:ext uri="{FF2B5EF4-FFF2-40B4-BE49-F238E27FC236}">
                <a16:creationId xmlns:a16="http://schemas.microsoft.com/office/drawing/2014/main" xmlns="" id="{D8066993-5D08-4D3C-A8A1-9571BACB2F6B}"/>
              </a:ext>
            </a:extLst>
          </p:cNvPr>
          <p:cNvGraphicFramePr>
            <a:graphicFrameLocks noGrp="1"/>
          </p:cNvGraphicFramePr>
          <p:nvPr>
            <p:ph idx="1"/>
            <p:extLst>
              <p:ext uri="{D42A27DB-BD31-4B8C-83A1-F6EECF244321}">
                <p14:modId xmlns:p14="http://schemas.microsoft.com/office/powerpoint/2010/main" val="2490107889"/>
              </p:ext>
            </p:extLst>
          </p:nvPr>
        </p:nvGraphicFramePr>
        <p:xfrm>
          <a:off x="393896" y="2560322"/>
          <a:ext cx="11015006" cy="2658793"/>
        </p:xfrm>
        <a:graphic>
          <a:graphicData uri="http://schemas.openxmlformats.org/drawingml/2006/table">
            <a:tbl>
              <a:tblPr firstRow="1" firstCol="1" bandRow="1">
                <a:tableStyleId>{5C22544A-7EE6-4342-B048-85BDC9FD1C3A}</a:tableStyleId>
              </a:tblPr>
              <a:tblGrid>
                <a:gridCol w="882844">
                  <a:extLst>
                    <a:ext uri="{9D8B030D-6E8A-4147-A177-3AD203B41FA5}">
                      <a16:colId xmlns:a16="http://schemas.microsoft.com/office/drawing/2014/main" xmlns="" val="4247783265"/>
                    </a:ext>
                  </a:extLst>
                </a:gridCol>
                <a:gridCol w="1241379">
                  <a:extLst>
                    <a:ext uri="{9D8B030D-6E8A-4147-A177-3AD203B41FA5}">
                      <a16:colId xmlns:a16="http://schemas.microsoft.com/office/drawing/2014/main" xmlns="" val="2580909556"/>
                    </a:ext>
                  </a:extLst>
                </a:gridCol>
                <a:gridCol w="1065340">
                  <a:extLst>
                    <a:ext uri="{9D8B030D-6E8A-4147-A177-3AD203B41FA5}">
                      <a16:colId xmlns:a16="http://schemas.microsoft.com/office/drawing/2014/main" xmlns="" val="2724005712"/>
                    </a:ext>
                  </a:extLst>
                </a:gridCol>
                <a:gridCol w="1655806">
                  <a:extLst>
                    <a:ext uri="{9D8B030D-6E8A-4147-A177-3AD203B41FA5}">
                      <a16:colId xmlns:a16="http://schemas.microsoft.com/office/drawing/2014/main" xmlns="" val="3794425723"/>
                    </a:ext>
                  </a:extLst>
                </a:gridCol>
                <a:gridCol w="1541366">
                  <a:extLst>
                    <a:ext uri="{9D8B030D-6E8A-4147-A177-3AD203B41FA5}">
                      <a16:colId xmlns:a16="http://schemas.microsoft.com/office/drawing/2014/main" xmlns="" val="1013935455"/>
                    </a:ext>
                  </a:extLst>
                </a:gridCol>
                <a:gridCol w="2278967">
                  <a:extLst>
                    <a:ext uri="{9D8B030D-6E8A-4147-A177-3AD203B41FA5}">
                      <a16:colId xmlns:a16="http://schemas.microsoft.com/office/drawing/2014/main" xmlns="" val="802266502"/>
                    </a:ext>
                  </a:extLst>
                </a:gridCol>
                <a:gridCol w="872197">
                  <a:extLst>
                    <a:ext uri="{9D8B030D-6E8A-4147-A177-3AD203B41FA5}">
                      <a16:colId xmlns:a16="http://schemas.microsoft.com/office/drawing/2014/main" xmlns="" val="1534198517"/>
                    </a:ext>
                  </a:extLst>
                </a:gridCol>
                <a:gridCol w="1477107">
                  <a:extLst>
                    <a:ext uri="{9D8B030D-6E8A-4147-A177-3AD203B41FA5}">
                      <a16:colId xmlns:a16="http://schemas.microsoft.com/office/drawing/2014/main" xmlns="" val="2101436526"/>
                    </a:ext>
                  </a:extLst>
                </a:gridCol>
              </a:tblGrid>
              <a:tr h="1757611">
                <a:tc>
                  <a:txBody>
                    <a:bodyPr/>
                    <a:lstStyle/>
                    <a:p>
                      <a:pPr marL="0" marR="0" algn="l">
                        <a:lnSpc>
                          <a:spcPct val="150000"/>
                        </a:lnSpc>
                        <a:spcBef>
                          <a:spcPts val="0"/>
                        </a:spcBef>
                        <a:spcAft>
                          <a:spcPts val="0"/>
                        </a:spcAft>
                      </a:pPr>
                      <a:r>
                        <a:rPr lang="en-US" sz="2400" dirty="0">
                          <a:effectLst/>
                        </a:rPr>
                        <a:t>Male</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l">
                        <a:lnSpc>
                          <a:spcPct val="150000"/>
                        </a:lnSpc>
                        <a:spcBef>
                          <a:spcPts val="0"/>
                        </a:spcBef>
                        <a:spcAft>
                          <a:spcPts val="0"/>
                        </a:spcAft>
                      </a:pPr>
                      <a:r>
                        <a:rPr lang="en-US" sz="2400" dirty="0">
                          <a:effectLst/>
                        </a:rPr>
                        <a:t>Female</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l">
                        <a:lnSpc>
                          <a:spcPct val="150000"/>
                        </a:lnSpc>
                        <a:spcBef>
                          <a:spcPts val="0"/>
                        </a:spcBef>
                        <a:spcAft>
                          <a:spcPts val="0"/>
                        </a:spcAft>
                      </a:pPr>
                      <a:r>
                        <a:rPr lang="en-US" sz="2400" dirty="0">
                          <a:effectLst/>
                        </a:rPr>
                        <a:t>Total</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l">
                        <a:lnSpc>
                          <a:spcPct val="150000"/>
                        </a:lnSpc>
                        <a:spcBef>
                          <a:spcPts val="0"/>
                        </a:spcBef>
                        <a:spcAft>
                          <a:spcPts val="0"/>
                        </a:spcAft>
                      </a:pPr>
                      <a:r>
                        <a:rPr lang="en-US" sz="2400" dirty="0">
                          <a:effectLst/>
                        </a:rPr>
                        <a:t>Registered &amp;Voted</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l">
                        <a:lnSpc>
                          <a:spcPct val="150000"/>
                        </a:lnSpc>
                        <a:spcBef>
                          <a:spcPts val="0"/>
                        </a:spcBef>
                        <a:spcAft>
                          <a:spcPts val="0"/>
                        </a:spcAft>
                      </a:pPr>
                      <a:r>
                        <a:rPr lang="en-US" sz="2400" dirty="0">
                          <a:effectLst/>
                        </a:rPr>
                        <a:t>Registered Not Voted</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l">
                        <a:lnSpc>
                          <a:spcPct val="150000"/>
                        </a:lnSpc>
                        <a:spcBef>
                          <a:spcPts val="0"/>
                        </a:spcBef>
                        <a:spcAft>
                          <a:spcPts val="0"/>
                        </a:spcAft>
                      </a:pPr>
                      <a:r>
                        <a:rPr lang="en-US" sz="2400" dirty="0">
                          <a:effectLst/>
                        </a:rPr>
                        <a:t>Not Registered </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l">
                        <a:lnSpc>
                          <a:spcPct val="150000"/>
                        </a:lnSpc>
                        <a:spcBef>
                          <a:spcPts val="0"/>
                        </a:spcBef>
                        <a:spcAft>
                          <a:spcPts val="0"/>
                        </a:spcAft>
                      </a:pPr>
                      <a:r>
                        <a:rPr lang="en-US" sz="2400" dirty="0">
                          <a:effectLst/>
                        </a:rPr>
                        <a:t>Total</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l">
                        <a:lnSpc>
                          <a:spcPct val="150000"/>
                        </a:lnSpc>
                        <a:spcBef>
                          <a:spcPts val="0"/>
                        </a:spcBef>
                        <a:spcAft>
                          <a:spcPts val="0"/>
                        </a:spcAft>
                      </a:pPr>
                      <a:r>
                        <a:rPr lang="en-US" sz="2400" dirty="0">
                          <a:effectLst/>
                        </a:rPr>
                        <a:t>% of voter turnout</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extLst>
                  <a:ext uri="{0D108BD9-81ED-4DB2-BD59-A6C34878D82A}">
                    <a16:rowId xmlns:a16="http://schemas.microsoft.com/office/drawing/2014/main" xmlns="" val="1173598618"/>
                  </a:ext>
                </a:extLst>
              </a:tr>
              <a:tr h="901182">
                <a:tc>
                  <a:txBody>
                    <a:bodyPr/>
                    <a:lstStyle/>
                    <a:p>
                      <a:pPr marL="0" marR="0" algn="ctr">
                        <a:lnSpc>
                          <a:spcPct val="150000"/>
                        </a:lnSpc>
                        <a:spcBef>
                          <a:spcPts val="0"/>
                        </a:spcBef>
                        <a:spcAft>
                          <a:spcPts val="0"/>
                        </a:spcAft>
                      </a:pPr>
                      <a:r>
                        <a:rPr lang="en-US" sz="2400" dirty="0">
                          <a:effectLst/>
                        </a:rPr>
                        <a:t>2083</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ctr">
                        <a:lnSpc>
                          <a:spcPct val="150000"/>
                        </a:lnSpc>
                        <a:spcBef>
                          <a:spcPts val="0"/>
                        </a:spcBef>
                        <a:spcAft>
                          <a:spcPts val="0"/>
                        </a:spcAft>
                      </a:pPr>
                      <a:r>
                        <a:rPr lang="en-US" sz="2400" dirty="0">
                          <a:effectLst/>
                        </a:rPr>
                        <a:t>1708</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ctr">
                        <a:lnSpc>
                          <a:spcPct val="150000"/>
                        </a:lnSpc>
                        <a:spcBef>
                          <a:spcPts val="0"/>
                        </a:spcBef>
                        <a:spcAft>
                          <a:spcPts val="0"/>
                        </a:spcAft>
                      </a:pPr>
                      <a:r>
                        <a:rPr lang="en-US" sz="2400" dirty="0">
                          <a:effectLst/>
                        </a:rPr>
                        <a:t>3791</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ctr">
                        <a:lnSpc>
                          <a:spcPct val="150000"/>
                        </a:lnSpc>
                        <a:spcBef>
                          <a:spcPts val="0"/>
                        </a:spcBef>
                        <a:spcAft>
                          <a:spcPts val="0"/>
                        </a:spcAft>
                      </a:pPr>
                      <a:r>
                        <a:rPr lang="en-US" sz="2400" dirty="0">
                          <a:effectLst/>
                        </a:rPr>
                        <a:t>1804</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algn="ctr"/>
                      <a:r>
                        <a:rPr lang="en-US" sz="2400" dirty="0">
                          <a:effectLst/>
                        </a:rPr>
                        <a:t>911</a:t>
                      </a:r>
                      <a:endParaRPr lang="en-US" dirty="0"/>
                    </a:p>
                  </a:txBody>
                  <a:tcPr marL="68580" marR="68580" marT="0" marB="0" anchor="ctr"/>
                </a:tc>
                <a:tc>
                  <a:txBody>
                    <a:bodyPr/>
                    <a:lstStyle/>
                    <a:p>
                      <a:pPr marL="0" marR="0" algn="ctr">
                        <a:lnSpc>
                          <a:spcPct val="150000"/>
                        </a:lnSpc>
                        <a:spcBef>
                          <a:spcPts val="0"/>
                        </a:spcBef>
                        <a:spcAft>
                          <a:spcPts val="0"/>
                        </a:spcAft>
                      </a:pPr>
                      <a:r>
                        <a:rPr lang="en-US" sz="2400" dirty="0">
                          <a:effectLst/>
                        </a:rPr>
                        <a:t>1101</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ctr">
                        <a:lnSpc>
                          <a:spcPct val="150000"/>
                        </a:lnSpc>
                        <a:spcBef>
                          <a:spcPts val="0"/>
                        </a:spcBef>
                        <a:spcAft>
                          <a:spcPts val="0"/>
                        </a:spcAft>
                      </a:pPr>
                      <a:r>
                        <a:rPr lang="en-US" sz="2400" dirty="0">
                          <a:effectLst/>
                        </a:rPr>
                        <a:t>3816</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tc>
                  <a:txBody>
                    <a:bodyPr/>
                    <a:lstStyle/>
                    <a:p>
                      <a:pPr marL="0" marR="0" algn="ctr">
                        <a:lnSpc>
                          <a:spcPct val="150000"/>
                        </a:lnSpc>
                        <a:spcBef>
                          <a:spcPts val="0"/>
                        </a:spcBef>
                        <a:spcAft>
                          <a:spcPts val="0"/>
                        </a:spcAft>
                      </a:pPr>
                      <a:r>
                        <a:rPr lang="en-US" sz="2400" dirty="0">
                          <a:effectLst/>
                        </a:rPr>
                        <a:t>66.5%</a:t>
                      </a:r>
                      <a:endParaRPr lang="en-US" sz="2400" dirty="0">
                        <a:effectLst/>
                        <a:latin typeface="Calibri" panose="020F0502020204030204" pitchFamily="34" charset="0"/>
                        <a:ea typeface="Calibri" panose="020F0502020204030204" pitchFamily="34" charset="0"/>
                        <a:cs typeface="Microsoft Himalaya" panose="01010100010101010101" pitchFamily="2" charset="0"/>
                      </a:endParaRPr>
                    </a:p>
                  </a:txBody>
                  <a:tcPr marL="68580" marR="68580" marT="0" marB="0" anchor="ctr"/>
                </a:tc>
                <a:extLst>
                  <a:ext uri="{0D108BD9-81ED-4DB2-BD59-A6C34878D82A}">
                    <a16:rowId xmlns:a16="http://schemas.microsoft.com/office/drawing/2014/main" xmlns="" val="453533225"/>
                  </a:ext>
                </a:extLst>
              </a:tr>
            </a:tbl>
          </a:graphicData>
        </a:graphic>
      </p:graphicFrame>
    </p:spTree>
    <p:extLst>
      <p:ext uri="{BB962C8B-B14F-4D97-AF65-F5344CB8AC3E}">
        <p14:creationId xmlns:p14="http://schemas.microsoft.com/office/powerpoint/2010/main" val="19064481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3557558f-ab35-4862-af36-d7da5ec06457.mdb"/>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1838</TotalTime>
  <Words>683</Words>
  <Application>Microsoft Office PowerPoint</Application>
  <PresentationFormat>Custom</PresentationFormat>
  <Paragraphs>109</Paragraphs>
  <Slides>16</Slides>
  <Notes>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Nature and extend of barriers to accessibility in electoral participation of PwDs </vt:lpstr>
      <vt:lpstr>PowerPoint Presentation</vt:lpstr>
      <vt:lpstr>PowerPoint Presentation</vt:lpstr>
      <vt:lpstr>Legal Provision </vt:lpstr>
      <vt:lpstr>           Implementation of Section 323 of the Election Act </vt:lpstr>
      <vt:lpstr>Background</vt:lpstr>
      <vt:lpstr> </vt:lpstr>
      <vt:lpstr> </vt:lpstr>
      <vt:lpstr>Recently collected data </vt:lpstr>
      <vt:lpstr>PowerPoint Presentation</vt:lpstr>
      <vt:lpstr>PowerPoint Presentation</vt:lpstr>
      <vt:lpstr>Awareness</vt:lpstr>
      <vt:lpstr>PowerPoint Presentation</vt:lpstr>
      <vt:lpstr>    Conclusion-Political participation is the cornerstone of democracy </vt:lpstr>
      <vt:lpstr>PowerPoint Presentation</vt:lpstr>
      <vt:lpstr>PowerPoint Presentation</vt:lpstr>
    </vt:vector>
  </TitlesOfParts>
  <Company>ECB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dc:title>
  <dc:creator>Mani K Ghalay</dc:creator>
  <cp:lastModifiedBy>dell</cp:lastModifiedBy>
  <cp:revision>91</cp:revision>
  <dcterms:created xsi:type="dcterms:W3CDTF">2017-03-22T03:30:07Z</dcterms:created>
  <dcterms:modified xsi:type="dcterms:W3CDTF">2018-01-24T06:16:06Z</dcterms:modified>
</cp:coreProperties>
</file>